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6" r:id="rId6"/>
  </p:sldMasterIdLst>
  <p:notesMasterIdLst>
    <p:notesMasterId r:id="rId30"/>
  </p:notesMasterIdLst>
  <p:sldIdLst>
    <p:sldId id="256" r:id="rId7"/>
    <p:sldId id="261" r:id="rId8"/>
    <p:sldId id="260" r:id="rId9"/>
    <p:sldId id="263" r:id="rId10"/>
    <p:sldId id="265" r:id="rId11"/>
    <p:sldId id="266" r:id="rId12"/>
    <p:sldId id="264" r:id="rId13"/>
    <p:sldId id="267" r:id="rId14"/>
    <p:sldId id="269" r:id="rId15"/>
    <p:sldId id="271" r:id="rId16"/>
    <p:sldId id="276" r:id="rId17"/>
    <p:sldId id="285" r:id="rId18"/>
    <p:sldId id="279" r:id="rId19"/>
    <p:sldId id="280" r:id="rId20"/>
    <p:sldId id="283" r:id="rId21"/>
    <p:sldId id="286" r:id="rId22"/>
    <p:sldId id="287" r:id="rId23"/>
    <p:sldId id="288" r:id="rId24"/>
    <p:sldId id="289" r:id="rId25"/>
    <p:sldId id="281" r:id="rId26"/>
    <p:sldId id="291" r:id="rId27"/>
    <p:sldId id="290" r:id="rId28"/>
    <p:sldId id="26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996FF"/>
    <a:srgbClr val="E4A528"/>
    <a:srgbClr val="FCA904"/>
    <a:srgbClr val="E79B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8CDE24-15DE-F525-7AB9-9C8BD50E8E6C}" v="34" dt="2025-02-10T18:31:48.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sieh, Chia" userId="S::hsiehch@msu.edu::abccbdb2-0110-4902-a042-9e950f4ca9cd" providerId="AD" clId="Web-{7920F5A5-361F-E9AE-32A2-1923B67A2D51}"/>
    <pc:docChg chg="modSld">
      <pc:chgData name="Hsieh, Chia" userId="S::hsiehch@msu.edu::abccbdb2-0110-4902-a042-9e950f4ca9cd" providerId="AD" clId="Web-{7920F5A5-361F-E9AE-32A2-1923B67A2D51}" dt="2025-02-10T18:33:09.802" v="1"/>
      <pc:docMkLst>
        <pc:docMk/>
      </pc:docMkLst>
      <pc:sldChg chg="modNotes">
        <pc:chgData name="Hsieh, Chia" userId="S::hsiehch@msu.edu::abccbdb2-0110-4902-a042-9e950f4ca9cd" providerId="AD" clId="Web-{7920F5A5-361F-E9AE-32A2-1923B67A2D51}" dt="2025-02-10T18:33:09.802" v="1"/>
        <pc:sldMkLst>
          <pc:docMk/>
          <pc:sldMk cId="622157595" sldId="271"/>
        </pc:sldMkLst>
      </pc:sldChg>
    </pc:docChg>
  </pc:docChgLst>
  <pc:docChgLst>
    <pc:chgData name="Leuenberger, Wendy" userId="0de8a4a8-7e07-4157-a022-dffa24cfcc51" providerId="ADAL" clId="{F3CE2EA1-A9B1-4885-A70D-F95DD9E94684}"/>
    <pc:docChg chg="undo custSel addSld delSld modSld sldOrd">
      <pc:chgData name="Leuenberger, Wendy" userId="0de8a4a8-7e07-4157-a022-dffa24cfcc51" providerId="ADAL" clId="{F3CE2EA1-A9B1-4885-A70D-F95DD9E94684}" dt="2025-01-31T15:30:30.184" v="4284" actId="20578"/>
      <pc:docMkLst>
        <pc:docMk/>
      </pc:docMkLst>
      <pc:sldChg chg="modNotesTx">
        <pc:chgData name="Leuenberger, Wendy" userId="0de8a4a8-7e07-4157-a022-dffa24cfcc51" providerId="ADAL" clId="{F3CE2EA1-A9B1-4885-A70D-F95DD9E94684}" dt="2025-01-31T14:13:37.903" v="373" actId="20577"/>
        <pc:sldMkLst>
          <pc:docMk/>
          <pc:sldMk cId="3882826592" sldId="256"/>
        </pc:sldMkLst>
      </pc:sldChg>
      <pc:sldChg chg="modNotesTx">
        <pc:chgData name="Leuenberger, Wendy" userId="0de8a4a8-7e07-4157-a022-dffa24cfcc51" providerId="ADAL" clId="{F3CE2EA1-A9B1-4885-A70D-F95DD9E94684}" dt="2025-01-31T14:18:34.988" v="1293" actId="6549"/>
        <pc:sldMkLst>
          <pc:docMk/>
          <pc:sldMk cId="3810281560" sldId="260"/>
        </pc:sldMkLst>
      </pc:sldChg>
      <pc:sldChg chg="modNotesTx">
        <pc:chgData name="Leuenberger, Wendy" userId="0de8a4a8-7e07-4157-a022-dffa24cfcc51" providerId="ADAL" clId="{F3CE2EA1-A9B1-4885-A70D-F95DD9E94684}" dt="2025-01-31T14:25:07.768" v="2755" actId="20577"/>
        <pc:sldMkLst>
          <pc:docMk/>
          <pc:sldMk cId="2848773925" sldId="261"/>
        </pc:sldMkLst>
      </pc:sldChg>
      <pc:sldChg chg="modNotesTx">
        <pc:chgData name="Leuenberger, Wendy" userId="0de8a4a8-7e07-4157-a022-dffa24cfcc51" providerId="ADAL" clId="{F3CE2EA1-A9B1-4885-A70D-F95DD9E94684}" dt="2025-01-31T14:21:18.760" v="2064" actId="20577"/>
        <pc:sldMkLst>
          <pc:docMk/>
          <pc:sldMk cId="526985091" sldId="263"/>
        </pc:sldMkLst>
      </pc:sldChg>
      <pc:sldChg chg="modNotesTx">
        <pc:chgData name="Leuenberger, Wendy" userId="0de8a4a8-7e07-4157-a022-dffa24cfcc51" providerId="ADAL" clId="{F3CE2EA1-A9B1-4885-A70D-F95DD9E94684}" dt="2025-01-31T14:26:29.034" v="3088" actId="20577"/>
        <pc:sldMkLst>
          <pc:docMk/>
          <pc:sldMk cId="1410447923" sldId="264"/>
        </pc:sldMkLst>
      </pc:sldChg>
      <pc:sldChg chg="modNotesTx">
        <pc:chgData name="Leuenberger, Wendy" userId="0de8a4a8-7e07-4157-a022-dffa24cfcc51" providerId="ADAL" clId="{F3CE2EA1-A9B1-4885-A70D-F95DD9E94684}" dt="2025-01-31T14:22:12.847" v="2262" actId="20577"/>
        <pc:sldMkLst>
          <pc:docMk/>
          <pc:sldMk cId="2320274707" sldId="265"/>
        </pc:sldMkLst>
      </pc:sldChg>
      <pc:sldChg chg="modNotesTx">
        <pc:chgData name="Leuenberger, Wendy" userId="0de8a4a8-7e07-4157-a022-dffa24cfcc51" providerId="ADAL" clId="{F3CE2EA1-A9B1-4885-A70D-F95DD9E94684}" dt="2025-01-31T14:23:07.738" v="2491" actId="20577"/>
        <pc:sldMkLst>
          <pc:docMk/>
          <pc:sldMk cId="3286813882" sldId="266"/>
        </pc:sldMkLst>
      </pc:sldChg>
      <pc:sldChg chg="modNotesTx">
        <pc:chgData name="Leuenberger, Wendy" userId="0de8a4a8-7e07-4157-a022-dffa24cfcc51" providerId="ADAL" clId="{F3CE2EA1-A9B1-4885-A70D-F95DD9E94684}" dt="2025-01-31T14:28:17.633" v="3582" actId="20577"/>
        <pc:sldMkLst>
          <pc:docMk/>
          <pc:sldMk cId="856056057" sldId="267"/>
        </pc:sldMkLst>
      </pc:sldChg>
      <pc:sldChg chg="modNotesTx">
        <pc:chgData name="Leuenberger, Wendy" userId="0de8a4a8-7e07-4157-a022-dffa24cfcc51" providerId="ADAL" clId="{F3CE2EA1-A9B1-4885-A70D-F95DD9E94684}" dt="2025-01-31T14:29:43.785" v="3941" actId="20577"/>
        <pc:sldMkLst>
          <pc:docMk/>
          <pc:sldMk cId="2284767088" sldId="269"/>
        </pc:sldMkLst>
      </pc:sldChg>
      <pc:sldChg chg="delSp modSp mod ord">
        <pc:chgData name="Leuenberger, Wendy" userId="0de8a4a8-7e07-4157-a022-dffa24cfcc51" providerId="ADAL" clId="{F3CE2EA1-A9B1-4885-A70D-F95DD9E94684}" dt="2025-01-31T15:30:30.184" v="4284" actId="20578"/>
        <pc:sldMkLst>
          <pc:docMk/>
          <pc:sldMk cId="3795999806" sldId="290"/>
        </pc:sldMkLst>
        <pc:spChg chg="mod">
          <ac:chgData name="Leuenberger, Wendy" userId="0de8a4a8-7e07-4157-a022-dffa24cfcc51" providerId="ADAL" clId="{F3CE2EA1-A9B1-4885-A70D-F95DD9E94684}" dt="2025-01-31T14:30:47.114" v="3965" actId="20577"/>
          <ac:spMkLst>
            <pc:docMk/>
            <pc:sldMk cId="3795999806" sldId="290"/>
            <ac:spMk id="4" creationId="{00000000-0000-0000-0000-000000000000}"/>
          </ac:spMkLst>
        </pc:spChg>
        <pc:spChg chg="del">
          <ac:chgData name="Leuenberger, Wendy" userId="0de8a4a8-7e07-4157-a022-dffa24cfcc51" providerId="ADAL" clId="{F3CE2EA1-A9B1-4885-A70D-F95DD9E94684}" dt="2025-01-31T14:30:53.301" v="3966" actId="478"/>
          <ac:spMkLst>
            <pc:docMk/>
            <pc:sldMk cId="3795999806" sldId="290"/>
            <ac:spMk id="11" creationId="{00000000-0000-0000-0000-000000000000}"/>
          </ac:spMkLst>
        </pc:spChg>
        <pc:spChg chg="del">
          <ac:chgData name="Leuenberger, Wendy" userId="0de8a4a8-7e07-4157-a022-dffa24cfcc51" providerId="ADAL" clId="{F3CE2EA1-A9B1-4885-A70D-F95DD9E94684}" dt="2025-01-31T14:30:53.301" v="3966" actId="478"/>
          <ac:spMkLst>
            <pc:docMk/>
            <pc:sldMk cId="3795999806" sldId="290"/>
            <ac:spMk id="23" creationId="{00000000-0000-0000-0000-000000000000}"/>
          </ac:spMkLst>
        </pc:spChg>
        <pc:spChg chg="del">
          <ac:chgData name="Leuenberger, Wendy" userId="0de8a4a8-7e07-4157-a022-dffa24cfcc51" providerId="ADAL" clId="{F3CE2EA1-A9B1-4885-A70D-F95DD9E94684}" dt="2025-01-31T14:30:53.301" v="3966" actId="478"/>
          <ac:spMkLst>
            <pc:docMk/>
            <pc:sldMk cId="3795999806" sldId="290"/>
            <ac:spMk id="25" creationId="{00000000-0000-0000-0000-000000000000}"/>
          </ac:spMkLst>
        </pc:spChg>
        <pc:spChg chg="mod">
          <ac:chgData name="Leuenberger, Wendy" userId="0de8a4a8-7e07-4157-a022-dffa24cfcc51" providerId="ADAL" clId="{F3CE2EA1-A9B1-4885-A70D-F95DD9E94684}" dt="2025-01-31T15:30:30.184" v="4284" actId="20578"/>
          <ac:spMkLst>
            <pc:docMk/>
            <pc:sldMk cId="3795999806" sldId="290"/>
            <ac:spMk id="28" creationId="{00000000-0000-0000-0000-000000000000}"/>
          </ac:spMkLst>
        </pc:spChg>
        <pc:spChg chg="del">
          <ac:chgData name="Leuenberger, Wendy" userId="0de8a4a8-7e07-4157-a022-dffa24cfcc51" providerId="ADAL" clId="{F3CE2EA1-A9B1-4885-A70D-F95DD9E94684}" dt="2025-01-31T14:30:53.301" v="3966" actId="478"/>
          <ac:spMkLst>
            <pc:docMk/>
            <pc:sldMk cId="3795999806" sldId="290"/>
            <ac:spMk id="31" creationId="{00000000-0000-0000-0000-000000000000}"/>
          </ac:spMkLst>
        </pc:spChg>
        <pc:spChg chg="del">
          <ac:chgData name="Leuenberger, Wendy" userId="0de8a4a8-7e07-4157-a022-dffa24cfcc51" providerId="ADAL" clId="{F3CE2EA1-A9B1-4885-A70D-F95DD9E94684}" dt="2025-01-31T14:30:53.301" v="3966" actId="478"/>
          <ac:spMkLst>
            <pc:docMk/>
            <pc:sldMk cId="3795999806" sldId="290"/>
            <ac:spMk id="33" creationId="{00000000-0000-0000-0000-000000000000}"/>
          </ac:spMkLst>
        </pc:spChg>
        <pc:spChg chg="del">
          <ac:chgData name="Leuenberger, Wendy" userId="0de8a4a8-7e07-4157-a022-dffa24cfcc51" providerId="ADAL" clId="{F3CE2EA1-A9B1-4885-A70D-F95DD9E94684}" dt="2025-01-31T14:30:53.301" v="3966" actId="478"/>
          <ac:spMkLst>
            <pc:docMk/>
            <pc:sldMk cId="3795999806" sldId="290"/>
            <ac:spMk id="35" creationId="{00000000-0000-0000-0000-000000000000}"/>
          </ac:spMkLst>
        </pc:spChg>
        <pc:grpChg chg="del">
          <ac:chgData name="Leuenberger, Wendy" userId="0de8a4a8-7e07-4157-a022-dffa24cfcc51" providerId="ADAL" clId="{F3CE2EA1-A9B1-4885-A70D-F95DD9E94684}" dt="2025-01-31T14:30:53.301" v="3966" actId="478"/>
          <ac:grpSpMkLst>
            <pc:docMk/>
            <pc:sldMk cId="3795999806" sldId="290"/>
            <ac:grpSpMk id="12" creationId="{00000000-0000-0000-0000-000000000000}"/>
          </ac:grpSpMkLst>
        </pc:grpChg>
      </pc:sldChg>
      <pc:sldChg chg="new del">
        <pc:chgData name="Leuenberger, Wendy" userId="0de8a4a8-7e07-4157-a022-dffa24cfcc51" providerId="ADAL" clId="{F3CE2EA1-A9B1-4885-A70D-F95DD9E94684}" dt="2025-01-31T14:30:39.131" v="3943" actId="680"/>
        <pc:sldMkLst>
          <pc:docMk/>
          <pc:sldMk cId="1610764115" sldId="291"/>
        </pc:sldMkLst>
      </pc:sldChg>
      <pc:sldChg chg="add">
        <pc:chgData name="Leuenberger, Wendy" userId="0de8a4a8-7e07-4157-a022-dffa24cfcc51" providerId="ADAL" clId="{F3CE2EA1-A9B1-4885-A70D-F95DD9E94684}" dt="2025-01-31T14:30:40.530" v="3944" actId="2890"/>
        <pc:sldMkLst>
          <pc:docMk/>
          <pc:sldMk cId="1880551930" sldId="291"/>
        </pc:sldMkLst>
      </pc:sldChg>
    </pc:docChg>
  </pc:docChgLst>
  <pc:docChgLst>
    <pc:chgData name="Hsieh, Chia" userId="S::hsiehch@msu.edu::abccbdb2-0110-4902-a042-9e950f4ca9cd" providerId="AD" clId="Web-{89585E9E-B5A0-FD4F-7FFC-566384FCD4AE}"/>
    <pc:docChg chg="modSld">
      <pc:chgData name="Hsieh, Chia" userId="S::hsiehch@msu.edu::abccbdb2-0110-4902-a042-9e950f4ca9cd" providerId="AD" clId="Web-{89585E9E-B5A0-FD4F-7FFC-566384FCD4AE}" dt="2025-02-01T14:34:31.857" v="1"/>
      <pc:docMkLst>
        <pc:docMk/>
      </pc:docMkLst>
      <pc:sldChg chg="modNotes">
        <pc:chgData name="Hsieh, Chia" userId="S::hsiehch@msu.edu::abccbdb2-0110-4902-a042-9e950f4ca9cd" providerId="AD" clId="Web-{89585E9E-B5A0-FD4F-7FFC-566384FCD4AE}" dt="2025-02-01T14:14:17.217" v="0"/>
        <pc:sldMkLst>
          <pc:docMk/>
          <pc:sldMk cId="622157595" sldId="271"/>
        </pc:sldMkLst>
      </pc:sldChg>
      <pc:sldChg chg="delSp">
        <pc:chgData name="Hsieh, Chia" userId="S::hsiehch@msu.edu::abccbdb2-0110-4902-a042-9e950f4ca9cd" providerId="AD" clId="Web-{89585E9E-B5A0-FD4F-7FFC-566384FCD4AE}" dt="2025-02-01T14:34:31.857" v="1"/>
        <pc:sldMkLst>
          <pc:docMk/>
          <pc:sldMk cId="3505984291" sldId="279"/>
        </pc:sldMkLst>
        <pc:picChg chg="del">
          <ac:chgData name="Hsieh, Chia" userId="S::hsiehch@msu.edu::abccbdb2-0110-4902-a042-9e950f4ca9cd" providerId="AD" clId="Web-{89585E9E-B5A0-FD4F-7FFC-566384FCD4AE}" dt="2025-02-01T14:34:31.857" v="1"/>
          <ac:picMkLst>
            <pc:docMk/>
            <pc:sldMk cId="3505984291" sldId="279"/>
            <ac:picMk id="2" creationId="{54F81280-FDCC-1ADF-16F1-0530E2BF0F4E}"/>
          </ac:picMkLst>
        </pc:picChg>
      </pc:sldChg>
    </pc:docChg>
  </pc:docChgLst>
  <pc:docChgLst>
    <pc:chgData name="Hsieh, Chia" userId="S::hsiehch@msu.edu::abccbdb2-0110-4902-a042-9e950f4ca9cd" providerId="AD" clId="Web-{DD8CDE24-15DE-F525-7AB9-9C8BD50E8E6C}"/>
    <pc:docChg chg="modSld">
      <pc:chgData name="Hsieh, Chia" userId="S::hsiehch@msu.edu::abccbdb2-0110-4902-a042-9e950f4ca9cd" providerId="AD" clId="Web-{DD8CDE24-15DE-F525-7AB9-9C8BD50E8E6C}" dt="2025-02-10T18:31:48.249" v="496" actId="1076"/>
      <pc:docMkLst>
        <pc:docMk/>
      </pc:docMkLst>
      <pc:sldChg chg="modNotes">
        <pc:chgData name="Hsieh, Chia" userId="S::hsiehch@msu.edu::abccbdb2-0110-4902-a042-9e950f4ca9cd" providerId="AD" clId="Web-{DD8CDE24-15DE-F525-7AB9-9C8BD50E8E6C}" dt="2025-02-10T18:20:05.506" v="1"/>
        <pc:sldMkLst>
          <pc:docMk/>
          <pc:sldMk cId="2284767088" sldId="269"/>
        </pc:sldMkLst>
      </pc:sldChg>
      <pc:sldChg chg="modNotes">
        <pc:chgData name="Hsieh, Chia" userId="S::hsiehch@msu.edu::abccbdb2-0110-4902-a042-9e950f4ca9cd" providerId="AD" clId="Web-{DD8CDE24-15DE-F525-7AB9-9C8BD50E8E6C}" dt="2025-02-10T18:22:52.340" v="129"/>
        <pc:sldMkLst>
          <pc:docMk/>
          <pc:sldMk cId="622157595" sldId="271"/>
        </pc:sldMkLst>
      </pc:sldChg>
      <pc:sldChg chg="modNotes">
        <pc:chgData name="Hsieh, Chia" userId="S::hsiehch@msu.edu::abccbdb2-0110-4902-a042-9e950f4ca9cd" providerId="AD" clId="Web-{DD8CDE24-15DE-F525-7AB9-9C8BD50E8E6C}" dt="2025-02-10T18:23:19.966" v="147"/>
        <pc:sldMkLst>
          <pc:docMk/>
          <pc:sldMk cId="2827297426" sldId="276"/>
        </pc:sldMkLst>
      </pc:sldChg>
      <pc:sldChg chg="modNotes">
        <pc:chgData name="Hsieh, Chia" userId="S::hsiehch@msu.edu::abccbdb2-0110-4902-a042-9e950f4ca9cd" providerId="AD" clId="Web-{DD8CDE24-15DE-F525-7AB9-9C8BD50E8E6C}" dt="2025-02-10T18:24:46.938" v="231"/>
        <pc:sldMkLst>
          <pc:docMk/>
          <pc:sldMk cId="3505984291" sldId="279"/>
        </pc:sldMkLst>
      </pc:sldChg>
      <pc:sldChg chg="modNotes">
        <pc:chgData name="Hsieh, Chia" userId="S::hsiehch@msu.edu::abccbdb2-0110-4902-a042-9e950f4ca9cd" providerId="AD" clId="Web-{DD8CDE24-15DE-F525-7AB9-9C8BD50E8E6C}" dt="2025-02-10T18:25:09.938" v="240"/>
        <pc:sldMkLst>
          <pc:docMk/>
          <pc:sldMk cId="1107793896" sldId="280"/>
        </pc:sldMkLst>
      </pc:sldChg>
      <pc:sldChg chg="delSp modSp modNotes">
        <pc:chgData name="Hsieh, Chia" userId="S::hsiehch@msu.edu::abccbdb2-0110-4902-a042-9e950f4ca9cd" providerId="AD" clId="Web-{DD8CDE24-15DE-F525-7AB9-9C8BD50E8E6C}" dt="2025-02-10T18:31:48.249" v="496" actId="1076"/>
        <pc:sldMkLst>
          <pc:docMk/>
          <pc:sldMk cId="2311827572" sldId="281"/>
        </pc:sldMkLst>
        <pc:spChg chg="mod">
          <ac:chgData name="Hsieh, Chia" userId="S::hsiehch@msu.edu::abccbdb2-0110-4902-a042-9e950f4ca9cd" providerId="AD" clId="Web-{DD8CDE24-15DE-F525-7AB9-9C8BD50E8E6C}" dt="2025-02-10T18:31:48.186" v="485" actId="1076"/>
          <ac:spMkLst>
            <pc:docMk/>
            <pc:sldMk cId="2311827572" sldId="281"/>
            <ac:spMk id="6" creationId="{00000000-0000-0000-0000-000000000000}"/>
          </ac:spMkLst>
        </pc:spChg>
        <pc:spChg chg="mod">
          <ac:chgData name="Hsieh, Chia" userId="S::hsiehch@msu.edu::abccbdb2-0110-4902-a042-9e950f4ca9cd" providerId="AD" clId="Web-{DD8CDE24-15DE-F525-7AB9-9C8BD50E8E6C}" dt="2025-02-10T18:31:48.202" v="486" actId="1076"/>
          <ac:spMkLst>
            <pc:docMk/>
            <pc:sldMk cId="2311827572" sldId="281"/>
            <ac:spMk id="8" creationId="{00000000-0000-0000-0000-000000000000}"/>
          </ac:spMkLst>
        </pc:spChg>
        <pc:spChg chg="mod">
          <ac:chgData name="Hsieh, Chia" userId="S::hsiehch@msu.edu::abccbdb2-0110-4902-a042-9e950f4ca9cd" providerId="AD" clId="Web-{DD8CDE24-15DE-F525-7AB9-9C8BD50E8E6C}" dt="2025-02-10T18:31:48.202" v="487" actId="1076"/>
          <ac:spMkLst>
            <pc:docMk/>
            <pc:sldMk cId="2311827572" sldId="281"/>
            <ac:spMk id="9" creationId="{00000000-0000-0000-0000-000000000000}"/>
          </ac:spMkLst>
        </pc:spChg>
        <pc:spChg chg="mod">
          <ac:chgData name="Hsieh, Chia" userId="S::hsiehch@msu.edu::abccbdb2-0110-4902-a042-9e950f4ca9cd" providerId="AD" clId="Web-{DD8CDE24-15DE-F525-7AB9-9C8BD50E8E6C}" dt="2025-02-10T18:31:48.217" v="488" actId="1076"/>
          <ac:spMkLst>
            <pc:docMk/>
            <pc:sldMk cId="2311827572" sldId="281"/>
            <ac:spMk id="10" creationId="{00000000-0000-0000-0000-000000000000}"/>
          </ac:spMkLst>
        </pc:spChg>
        <pc:spChg chg="del">
          <ac:chgData name="Hsieh, Chia" userId="S::hsiehch@msu.edu::abccbdb2-0110-4902-a042-9e950f4ca9cd" providerId="AD" clId="Web-{DD8CDE24-15DE-F525-7AB9-9C8BD50E8E6C}" dt="2025-02-10T18:31:11.091" v="470"/>
          <ac:spMkLst>
            <pc:docMk/>
            <pc:sldMk cId="2311827572" sldId="281"/>
            <ac:spMk id="28" creationId="{00000000-0000-0000-0000-000000000000}"/>
          </ac:spMkLst>
        </pc:spChg>
        <pc:picChg chg="mod">
          <ac:chgData name="Hsieh, Chia" userId="S::hsiehch@msu.edu::abccbdb2-0110-4902-a042-9e950f4ca9cd" providerId="AD" clId="Web-{DD8CDE24-15DE-F525-7AB9-9C8BD50E8E6C}" dt="2025-02-10T18:31:48.233" v="491" actId="1076"/>
          <ac:picMkLst>
            <pc:docMk/>
            <pc:sldMk cId="2311827572" sldId="281"/>
            <ac:picMk id="24" creationId="{00000000-0000-0000-0000-000000000000}"/>
          </ac:picMkLst>
        </pc:picChg>
        <pc:picChg chg="mod">
          <ac:chgData name="Hsieh, Chia" userId="S::hsiehch@msu.edu::abccbdb2-0110-4902-a042-9e950f4ca9cd" providerId="AD" clId="Web-{DD8CDE24-15DE-F525-7AB9-9C8BD50E8E6C}" dt="2025-02-10T18:31:48.233" v="492" actId="1076"/>
          <ac:picMkLst>
            <pc:docMk/>
            <pc:sldMk cId="2311827572" sldId="281"/>
            <ac:picMk id="26" creationId="{00000000-0000-0000-0000-000000000000}"/>
          </ac:picMkLst>
        </pc:picChg>
        <pc:picChg chg="mod">
          <ac:chgData name="Hsieh, Chia" userId="S::hsiehch@msu.edu::abccbdb2-0110-4902-a042-9e950f4ca9cd" providerId="AD" clId="Web-{DD8CDE24-15DE-F525-7AB9-9C8BD50E8E6C}" dt="2025-02-10T18:31:48.233" v="493" actId="1076"/>
          <ac:picMkLst>
            <pc:docMk/>
            <pc:sldMk cId="2311827572" sldId="281"/>
            <ac:picMk id="27" creationId="{00000000-0000-0000-0000-000000000000}"/>
          </ac:picMkLst>
        </pc:picChg>
        <pc:picChg chg="mod">
          <ac:chgData name="Hsieh, Chia" userId="S::hsiehch@msu.edu::abccbdb2-0110-4902-a042-9e950f4ca9cd" providerId="AD" clId="Web-{DD8CDE24-15DE-F525-7AB9-9C8BD50E8E6C}" dt="2025-02-10T18:31:48.249" v="494" actId="1076"/>
          <ac:picMkLst>
            <pc:docMk/>
            <pc:sldMk cId="2311827572" sldId="281"/>
            <ac:picMk id="29" creationId="{00000000-0000-0000-0000-000000000000}"/>
          </ac:picMkLst>
        </pc:picChg>
        <pc:cxnChg chg="mod">
          <ac:chgData name="Hsieh, Chia" userId="S::hsiehch@msu.edu::abccbdb2-0110-4902-a042-9e950f4ca9cd" providerId="AD" clId="Web-{DD8CDE24-15DE-F525-7AB9-9C8BD50E8E6C}" dt="2025-02-10T18:31:48.217" v="489" actId="1076"/>
          <ac:cxnSpMkLst>
            <pc:docMk/>
            <pc:sldMk cId="2311827572" sldId="281"/>
            <ac:cxnSpMk id="14" creationId="{00000000-0000-0000-0000-000000000000}"/>
          </ac:cxnSpMkLst>
        </pc:cxnChg>
        <pc:cxnChg chg="mod">
          <ac:chgData name="Hsieh, Chia" userId="S::hsiehch@msu.edu::abccbdb2-0110-4902-a042-9e950f4ca9cd" providerId="AD" clId="Web-{DD8CDE24-15DE-F525-7AB9-9C8BD50E8E6C}" dt="2025-02-10T18:31:48.217" v="490" actId="1076"/>
          <ac:cxnSpMkLst>
            <pc:docMk/>
            <pc:sldMk cId="2311827572" sldId="281"/>
            <ac:cxnSpMk id="18" creationId="{00000000-0000-0000-0000-000000000000}"/>
          </ac:cxnSpMkLst>
        </pc:cxnChg>
        <pc:cxnChg chg="mod">
          <ac:chgData name="Hsieh, Chia" userId="S::hsiehch@msu.edu::abccbdb2-0110-4902-a042-9e950f4ca9cd" providerId="AD" clId="Web-{DD8CDE24-15DE-F525-7AB9-9C8BD50E8E6C}" dt="2025-02-10T18:31:48.249" v="495" actId="1076"/>
          <ac:cxnSpMkLst>
            <pc:docMk/>
            <pc:sldMk cId="2311827572" sldId="281"/>
            <ac:cxnSpMk id="32" creationId="{00000000-0000-0000-0000-000000000000}"/>
          </ac:cxnSpMkLst>
        </pc:cxnChg>
        <pc:cxnChg chg="mod">
          <ac:chgData name="Hsieh, Chia" userId="S::hsiehch@msu.edu::abccbdb2-0110-4902-a042-9e950f4ca9cd" providerId="AD" clId="Web-{DD8CDE24-15DE-F525-7AB9-9C8BD50E8E6C}" dt="2025-02-10T18:31:48.249" v="496" actId="1076"/>
          <ac:cxnSpMkLst>
            <pc:docMk/>
            <pc:sldMk cId="2311827572" sldId="281"/>
            <ac:cxnSpMk id="34" creationId="{00000000-0000-0000-0000-000000000000}"/>
          </ac:cxnSpMkLst>
        </pc:cxnChg>
      </pc:sldChg>
      <pc:sldChg chg="modNotes">
        <pc:chgData name="Hsieh, Chia" userId="S::hsiehch@msu.edu::abccbdb2-0110-4902-a042-9e950f4ca9cd" providerId="AD" clId="Web-{DD8CDE24-15DE-F525-7AB9-9C8BD50E8E6C}" dt="2025-02-10T18:25:54.721" v="274"/>
        <pc:sldMkLst>
          <pc:docMk/>
          <pc:sldMk cId="3623889587" sldId="283"/>
        </pc:sldMkLst>
      </pc:sldChg>
      <pc:sldChg chg="modNotes">
        <pc:chgData name="Hsieh, Chia" userId="S::hsiehch@msu.edu::abccbdb2-0110-4902-a042-9e950f4ca9cd" providerId="AD" clId="Web-{DD8CDE24-15DE-F525-7AB9-9C8BD50E8E6C}" dt="2025-02-10T18:23:56.577" v="170"/>
        <pc:sldMkLst>
          <pc:docMk/>
          <pc:sldMk cId="579264915" sldId="285"/>
        </pc:sldMkLst>
      </pc:sldChg>
      <pc:sldChg chg="modNotes">
        <pc:chgData name="Hsieh, Chia" userId="S::hsiehch@msu.edu::abccbdb2-0110-4902-a042-9e950f4ca9cd" providerId="AD" clId="Web-{DD8CDE24-15DE-F525-7AB9-9C8BD50E8E6C}" dt="2025-02-10T18:28:38.383" v="389"/>
        <pc:sldMkLst>
          <pc:docMk/>
          <pc:sldMk cId="3073512197" sldId="286"/>
        </pc:sldMkLst>
      </pc:sldChg>
      <pc:sldChg chg="modNotes">
        <pc:chgData name="Hsieh, Chia" userId="S::hsiehch@msu.edu::abccbdb2-0110-4902-a042-9e950f4ca9cd" providerId="AD" clId="Web-{DD8CDE24-15DE-F525-7AB9-9C8BD50E8E6C}" dt="2025-02-10T18:28:34.086" v="387"/>
        <pc:sldMkLst>
          <pc:docMk/>
          <pc:sldMk cId="3887429341" sldId="287"/>
        </pc:sldMkLst>
      </pc:sldChg>
      <pc:sldChg chg="modNotes">
        <pc:chgData name="Hsieh, Chia" userId="S::hsiehch@msu.edu::abccbdb2-0110-4902-a042-9e950f4ca9cd" providerId="AD" clId="Web-{DD8CDE24-15DE-F525-7AB9-9C8BD50E8E6C}" dt="2025-02-10T18:28:56.180" v="393"/>
        <pc:sldMkLst>
          <pc:docMk/>
          <pc:sldMk cId="2980555320" sldId="288"/>
        </pc:sldMkLst>
      </pc:sldChg>
      <pc:sldChg chg="modNotes">
        <pc:chgData name="Hsieh, Chia" userId="S::hsiehch@msu.edu::abccbdb2-0110-4902-a042-9e950f4ca9cd" providerId="AD" clId="Web-{DD8CDE24-15DE-F525-7AB9-9C8BD50E8E6C}" dt="2025-02-10T18:30:43.731" v="463"/>
        <pc:sldMkLst>
          <pc:docMk/>
          <pc:sldMk cId="1426041620" sldId="289"/>
        </pc:sldMkLst>
      </pc:sldChg>
      <pc:sldChg chg="addSp modSp modNotes">
        <pc:chgData name="Hsieh, Chia" userId="S::hsiehch@msu.edu::abccbdb2-0110-4902-a042-9e950f4ca9cd" providerId="AD" clId="Web-{DD8CDE24-15DE-F525-7AB9-9C8BD50E8E6C}" dt="2025-02-10T18:31:36.842" v="484"/>
        <pc:sldMkLst>
          <pc:docMk/>
          <pc:sldMk cId="1880551930" sldId="291"/>
        </pc:sldMkLst>
        <pc:spChg chg="add mod">
          <ac:chgData name="Hsieh, Chia" userId="S::hsiehch@msu.edu::abccbdb2-0110-4902-a042-9e950f4ca9cd" providerId="AD" clId="Web-{DD8CDE24-15DE-F525-7AB9-9C8BD50E8E6C}" dt="2025-02-10T18:31:21.889" v="475" actId="20577"/>
          <ac:spMkLst>
            <pc:docMk/>
            <pc:sldMk cId="1880551930" sldId="291"/>
            <ac:spMk id="6" creationId="{213363C2-5504-FAFF-0207-0F252D01485C}"/>
          </ac:spMkLst>
        </pc:spChg>
        <pc:spChg chg="mod">
          <ac:chgData name="Hsieh, Chia" userId="S::hsiehch@msu.edu::abccbdb2-0110-4902-a042-9e950f4ca9cd" providerId="AD" clId="Web-{DD8CDE24-15DE-F525-7AB9-9C8BD50E8E6C}" dt="2025-02-10T18:31:29.467" v="476" actId="1076"/>
          <ac:spMkLst>
            <pc:docMk/>
            <pc:sldMk cId="1880551930" sldId="291"/>
            <ac:spMk id="11" creationId="{FCFCAE32-14E4-93BE-9526-A2B95B0B658B}"/>
          </ac:spMkLst>
        </pc:spChg>
        <pc:spChg chg="mod">
          <ac:chgData name="Hsieh, Chia" userId="S::hsiehch@msu.edu::abccbdb2-0110-4902-a042-9e950f4ca9cd" providerId="AD" clId="Web-{DD8CDE24-15DE-F525-7AB9-9C8BD50E8E6C}" dt="2025-02-10T18:31:29.560" v="478" actId="1076"/>
          <ac:spMkLst>
            <pc:docMk/>
            <pc:sldMk cId="1880551930" sldId="291"/>
            <ac:spMk id="23" creationId="{34726861-3F79-95C0-2CB1-4C9E2890A94E}"/>
          </ac:spMkLst>
        </pc:spChg>
        <pc:spChg chg="mod">
          <ac:chgData name="Hsieh, Chia" userId="S::hsiehch@msu.edu::abccbdb2-0110-4902-a042-9e950f4ca9cd" providerId="AD" clId="Web-{DD8CDE24-15DE-F525-7AB9-9C8BD50E8E6C}" dt="2025-02-10T18:31:29.576" v="479" actId="1076"/>
          <ac:spMkLst>
            <pc:docMk/>
            <pc:sldMk cId="1880551930" sldId="291"/>
            <ac:spMk id="25" creationId="{FFC9852B-81B2-87B0-C56F-B03665297730}"/>
          </ac:spMkLst>
        </pc:spChg>
        <pc:spChg chg="mod">
          <ac:chgData name="Hsieh, Chia" userId="S::hsiehch@msu.edu::abccbdb2-0110-4902-a042-9e950f4ca9cd" providerId="AD" clId="Web-{DD8CDE24-15DE-F525-7AB9-9C8BD50E8E6C}" dt="2025-02-10T18:31:29.576" v="480" actId="1076"/>
          <ac:spMkLst>
            <pc:docMk/>
            <pc:sldMk cId="1880551930" sldId="291"/>
            <ac:spMk id="31" creationId="{848D26E5-D7FF-677A-3DE0-C8C37FA502C1}"/>
          </ac:spMkLst>
        </pc:spChg>
        <pc:spChg chg="mod">
          <ac:chgData name="Hsieh, Chia" userId="S::hsiehch@msu.edu::abccbdb2-0110-4902-a042-9e950f4ca9cd" providerId="AD" clId="Web-{DD8CDE24-15DE-F525-7AB9-9C8BD50E8E6C}" dt="2025-02-10T18:31:29.592" v="481" actId="1076"/>
          <ac:spMkLst>
            <pc:docMk/>
            <pc:sldMk cId="1880551930" sldId="291"/>
            <ac:spMk id="33" creationId="{DCA0FFC0-F5A2-EF6C-3D79-9EAA1C06C81B}"/>
          </ac:spMkLst>
        </pc:spChg>
        <pc:spChg chg="mod">
          <ac:chgData name="Hsieh, Chia" userId="S::hsiehch@msu.edu::abccbdb2-0110-4902-a042-9e950f4ca9cd" providerId="AD" clId="Web-{DD8CDE24-15DE-F525-7AB9-9C8BD50E8E6C}" dt="2025-02-10T18:31:29.592" v="482" actId="1076"/>
          <ac:spMkLst>
            <pc:docMk/>
            <pc:sldMk cId="1880551930" sldId="291"/>
            <ac:spMk id="35" creationId="{9D263A35-3A65-9CD0-AAAE-08AACDF77410}"/>
          </ac:spMkLst>
        </pc:spChg>
        <pc:grpChg chg="mod">
          <ac:chgData name="Hsieh, Chia" userId="S::hsiehch@msu.edu::abccbdb2-0110-4902-a042-9e950f4ca9cd" providerId="AD" clId="Web-{DD8CDE24-15DE-F525-7AB9-9C8BD50E8E6C}" dt="2025-02-10T18:31:29.545" v="477" actId="1076"/>
          <ac:grpSpMkLst>
            <pc:docMk/>
            <pc:sldMk cId="1880551930" sldId="291"/>
            <ac:grpSpMk id="12" creationId="{A4BEED38-12B8-339F-8CAB-11E01F90B9F5}"/>
          </ac:grpSpMkLst>
        </pc:grpChg>
      </pc:sldChg>
    </pc:docChg>
  </pc:docChgLst>
  <pc:docChgLst>
    <pc:chgData name="Hsieh, Chia" userId="S::hsiehch@msu.edu::abccbdb2-0110-4902-a042-9e950f4ca9cd" providerId="AD" clId="Web-{402B3985-8FC0-A6C6-9C45-D244588A0B9A}"/>
    <pc:docChg chg="modSld">
      <pc:chgData name="Hsieh, Chia" userId="S::hsiehch@msu.edu::abccbdb2-0110-4902-a042-9e950f4ca9cd" providerId="AD" clId="Web-{402B3985-8FC0-A6C6-9C45-D244588A0B9A}" dt="2025-01-31T15:31:58.188" v="380"/>
      <pc:docMkLst>
        <pc:docMk/>
      </pc:docMkLst>
      <pc:sldChg chg="modNotes">
        <pc:chgData name="Hsieh, Chia" userId="S::hsiehch@msu.edu::abccbdb2-0110-4902-a042-9e950f4ca9cd" providerId="AD" clId="Web-{402B3985-8FC0-A6C6-9C45-D244588A0B9A}" dt="2025-01-31T15:31:58.188" v="380"/>
        <pc:sldMkLst>
          <pc:docMk/>
          <pc:sldMk cId="622157595" sldId="271"/>
        </pc:sldMkLst>
      </pc:sldChg>
      <pc:sldChg chg="addSp modSp">
        <pc:chgData name="Hsieh, Chia" userId="S::hsiehch@msu.edu::abccbdb2-0110-4902-a042-9e950f4ca9cd" providerId="AD" clId="Web-{402B3985-8FC0-A6C6-9C45-D244588A0B9A}" dt="2025-01-31T15:03:42.245" v="358" actId="1076"/>
        <pc:sldMkLst>
          <pc:docMk/>
          <pc:sldMk cId="3505984291" sldId="279"/>
        </pc:sldMkLst>
        <pc:picChg chg="add mod">
          <ac:chgData name="Hsieh, Chia" userId="S::hsiehch@msu.edu::abccbdb2-0110-4902-a042-9e950f4ca9cd" providerId="AD" clId="Web-{402B3985-8FC0-A6C6-9C45-D244588A0B9A}" dt="2025-01-31T15:03:42.245" v="358" actId="1076"/>
          <ac:picMkLst>
            <pc:docMk/>
            <pc:sldMk cId="3505984291" sldId="279"/>
            <ac:picMk id="2" creationId="{54F81280-FDCC-1ADF-16F1-0530E2BF0F4E}"/>
          </ac:picMkLst>
        </pc:picChg>
      </pc:sldChg>
    </pc:docChg>
  </pc:docChgLst>
  <pc:docChgLst>
    <pc:chgData name="Zipkin, Elise" userId="e17d5e34-5ff9-4e82-8824-c0ecf64c31a2" providerId="ADAL" clId="{3F7DF151-CA6D-4491-9594-218C2A97F48E}"/>
    <pc:docChg chg="custSel modSld">
      <pc:chgData name="Zipkin, Elise" userId="e17d5e34-5ff9-4e82-8824-c0ecf64c31a2" providerId="ADAL" clId="{3F7DF151-CA6D-4491-9594-218C2A97F48E}" dt="2025-01-28T21:55:21.170" v="55" actId="1076"/>
      <pc:docMkLst>
        <pc:docMk/>
      </pc:docMkLst>
      <pc:sldChg chg="modSp mod">
        <pc:chgData name="Zipkin, Elise" userId="e17d5e34-5ff9-4e82-8824-c0ecf64c31a2" providerId="ADAL" clId="{3F7DF151-CA6D-4491-9594-218C2A97F48E}" dt="2025-01-28T21:52:19.914" v="45" actId="1076"/>
        <pc:sldMkLst>
          <pc:docMk/>
          <pc:sldMk cId="3882826592" sldId="256"/>
        </pc:sldMkLst>
        <pc:spChg chg="mod">
          <ac:chgData name="Zipkin, Elise" userId="e17d5e34-5ff9-4e82-8824-c0ecf64c31a2" providerId="ADAL" clId="{3F7DF151-CA6D-4491-9594-218C2A97F48E}" dt="2025-01-28T21:52:19.914" v="45" actId="1076"/>
          <ac:spMkLst>
            <pc:docMk/>
            <pc:sldMk cId="3882826592" sldId="256"/>
            <ac:spMk id="5" creationId="{00000000-0000-0000-0000-000000000000}"/>
          </ac:spMkLst>
        </pc:spChg>
      </pc:sldChg>
      <pc:sldChg chg="addSp delSp modSp mod">
        <pc:chgData name="Zipkin, Elise" userId="e17d5e34-5ff9-4e82-8824-c0ecf64c31a2" providerId="ADAL" clId="{3F7DF151-CA6D-4491-9594-218C2A97F48E}" dt="2025-01-28T21:55:21.170" v="55" actId="1076"/>
        <pc:sldMkLst>
          <pc:docMk/>
          <pc:sldMk cId="526985091" sldId="263"/>
        </pc:sldMkLst>
        <pc:picChg chg="add mod">
          <ac:chgData name="Zipkin, Elise" userId="e17d5e34-5ff9-4e82-8824-c0ecf64c31a2" providerId="ADAL" clId="{3F7DF151-CA6D-4491-9594-218C2A97F48E}" dt="2025-01-28T21:55:21.170" v="55" actId="1076"/>
          <ac:picMkLst>
            <pc:docMk/>
            <pc:sldMk cId="526985091" sldId="263"/>
            <ac:picMk id="1028" creationId="{B325843A-5F13-3C30-0D1A-B15F6D3C485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A54F6-1EEB-4F27-9F14-05DD944F4896}" type="datetimeFigureOut">
              <a:rPr lang="en-US" smtClean="0"/>
              <a:t>2/10/2025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9B8E2C-5D24-4539-81A0-1106F467F800}" type="slidenum">
              <a:rPr lang="en-US" smtClean="0"/>
              <a:t>‹#›</a:t>
            </a:fld>
            <a:endParaRPr lang="en-US"/>
          </a:p>
        </p:txBody>
      </p:sp>
    </p:spTree>
    <p:extLst>
      <p:ext uri="{BB962C8B-B14F-4D97-AF65-F5344CB8AC3E}">
        <p14:creationId xmlns:p14="http://schemas.microsoft.com/office/powerpoint/2010/main" val="604132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We’re going to be investigating monarch butterflies for this lesson. We’ve got data that scientists gathered, and we can use math to see how the species is doing and how our decisions affect their populations</a:t>
            </a:r>
          </a:p>
        </p:txBody>
      </p:sp>
      <p:sp>
        <p:nvSpPr>
          <p:cNvPr id="4" name="Slide Number Placeholder 3"/>
          <p:cNvSpPr>
            <a:spLocks noGrp="1"/>
          </p:cNvSpPr>
          <p:nvPr>
            <p:ph type="sldNum" sz="quarter" idx="5"/>
          </p:nvPr>
        </p:nvSpPr>
        <p:spPr/>
        <p:txBody>
          <a:bodyPr/>
          <a:lstStyle/>
          <a:p>
            <a:fld id="{669B8E2C-5D24-4539-81A0-1106F467F800}" type="slidenum">
              <a:rPr lang="en-US" smtClean="0"/>
              <a:t>1</a:t>
            </a:fld>
            <a:endParaRPr lang="en-US"/>
          </a:p>
        </p:txBody>
      </p:sp>
    </p:spTree>
    <p:extLst>
      <p:ext uri="{BB962C8B-B14F-4D97-AF65-F5344CB8AC3E}">
        <p14:creationId xmlns:p14="http://schemas.microsoft.com/office/powerpoint/2010/main" val="3818099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know What the picture is trying to say?  (question time)</a:t>
            </a:r>
          </a:p>
          <a:p>
            <a:endParaRPr lang="en-US" dirty="0"/>
          </a:p>
          <a:p>
            <a:r>
              <a:rPr lang="en-US" dirty="0"/>
              <a:t>Yes, this picture describe the Monarch stages from a caterpillar, chrysalis, and to an adult butterfly. This is a complicated process (for higher grade: this is metamorphosis processes) </a:t>
            </a:r>
          </a:p>
          <a:p>
            <a:endParaRPr lang="en-US" dirty="0"/>
          </a:p>
          <a:p>
            <a:r>
              <a:rPr lang="en-US" dirty="0"/>
              <a:t>We can use these pictures to describe this complicated process. However, people can interpret these pictures differently. I can say the caterpillar is an alien but you can say that it is an insect.</a:t>
            </a:r>
            <a:endParaRPr lang="en-US" dirty="0">
              <a:ea typeface="Calibri"/>
              <a:cs typeface="Calibri"/>
            </a:endParaRPr>
          </a:p>
          <a:p>
            <a:endParaRPr lang="en-US" dirty="0">
              <a:ea typeface="Calibri"/>
              <a:cs typeface="Calibri"/>
            </a:endParaRPr>
          </a:p>
          <a:p>
            <a:r>
              <a:rPr lang="en-US" dirty="0"/>
              <a:t>So, just showing pictures is not the best way to let people describe this complicated process accurately in the same way.</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69B8E2C-5D24-4539-81A0-1106F467F800}" type="slidenum">
              <a:rPr lang="en-US" smtClean="0"/>
              <a:t>10</a:t>
            </a:fld>
            <a:endParaRPr lang="en-US"/>
          </a:p>
        </p:txBody>
      </p:sp>
    </p:spTree>
    <p:extLst>
      <p:ext uri="{BB962C8B-B14F-4D97-AF65-F5344CB8AC3E}">
        <p14:creationId xmlns:p14="http://schemas.microsoft.com/office/powerpoint/2010/main" val="382333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describe this complex processes in a universal way? We use math! </a:t>
            </a:r>
          </a:p>
          <a:p>
            <a:endParaRPr lang="en-US" dirty="0"/>
          </a:p>
          <a:p>
            <a:pPr>
              <a:buFont typeface="Arial"/>
            </a:pPr>
            <a:r>
              <a:rPr lang="en-US" dirty="0"/>
              <a:t>Using math can allow us to simplify complicated processes in real world  as models to have universal description among everyone. </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69B8E2C-5D24-4539-81A0-1106F467F800}" type="slidenum">
              <a:rPr lang="en-US" smtClean="0"/>
              <a:t>11</a:t>
            </a:fld>
            <a:endParaRPr lang="en-US"/>
          </a:p>
        </p:txBody>
      </p:sp>
    </p:spTree>
    <p:extLst>
      <p:ext uri="{BB962C8B-B14F-4D97-AF65-F5344CB8AC3E}">
        <p14:creationId xmlns:p14="http://schemas.microsoft.com/office/powerpoint/2010/main" val="743316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math models to describe reality in a simple relationship between input and output, like the red line here demonstrates the relationship between input factor, x,  and output factor, y. </a:t>
            </a:r>
          </a:p>
          <a:p>
            <a:endParaRPr lang="en-US" dirty="0"/>
          </a:p>
          <a:p>
            <a:r>
              <a:rPr lang="en-US" dirty="0"/>
              <a:t>We can see once we have more input x, there will be one more output y.</a:t>
            </a:r>
            <a:endParaRPr lang="en-US" dirty="0">
              <a:ea typeface="Calibri" panose="020F0502020204030204"/>
              <a:cs typeface="Calibri" panose="020F0502020204030204"/>
            </a:endParaRPr>
          </a:p>
          <a:p>
            <a:endParaRPr lang="en-US" dirty="0"/>
          </a:p>
          <a:p>
            <a:r>
              <a:rPr lang="en-US" dirty="0"/>
              <a:t>We then establish a math equation to describe the relationship, so everyone puts the same input in, we get the same output. That's how we can describe reality in a simple and universal way.</a:t>
            </a:r>
            <a:endParaRPr lang="en-US" dirty="0">
              <a:ea typeface="Calibri" panose="020F0502020204030204"/>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669B8E2C-5D24-4539-81A0-1106F467F800}" type="slidenum">
              <a:rPr lang="en-US" smtClean="0"/>
              <a:t>12</a:t>
            </a:fld>
            <a:endParaRPr lang="en-US"/>
          </a:p>
        </p:txBody>
      </p:sp>
    </p:spTree>
    <p:extLst>
      <p:ext uri="{BB962C8B-B14F-4D97-AF65-F5344CB8AC3E}">
        <p14:creationId xmlns:p14="http://schemas.microsoft.com/office/powerpoint/2010/main" val="3894204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reality sometimes is more complicated than we can understand and expect.</a:t>
            </a:r>
            <a:endParaRPr lang="en-US" dirty="0">
              <a:ea typeface="Calibri"/>
              <a:cs typeface="Calibri"/>
            </a:endParaRPr>
          </a:p>
          <a:p>
            <a:endParaRPr lang="en-US" dirty="0"/>
          </a:p>
          <a:p>
            <a:r>
              <a:rPr lang="en-US"/>
              <a:t>For instance, school bus has scheduled time to pick you up and arrive at the school at eight. </a:t>
            </a:r>
          </a:p>
          <a:p>
            <a:endParaRPr lang="en-US" dirty="0"/>
          </a:p>
          <a:p>
            <a:r>
              <a:rPr lang="en-US" dirty="0"/>
              <a:t>Sometimes school bus gets late due to more traffic on rainy or cold days. Sometimes it gets earlier. Such uncertainties happen to most things in the real world. </a:t>
            </a:r>
            <a:endParaRPr lang="en-US" dirty="0">
              <a:ea typeface="Calibri" panose="020F0502020204030204"/>
              <a:cs typeface="Calibri" panose="020F0502020204030204"/>
            </a:endParaRPr>
          </a:p>
          <a:p>
            <a:endParaRPr lang="en-US" dirty="0"/>
          </a:p>
          <a:p>
            <a:r>
              <a:rPr lang="en-US" dirty="0"/>
              <a:t>To better describe how the real world works, we will also include uncertainty in math models. We will experience this uncertainty in latter practices</a:t>
            </a:r>
            <a:endParaRPr lang="en-US" dirty="0" err="1">
              <a:ea typeface="Calibri" panose="020F0502020204030204"/>
              <a:cs typeface="Calibri" panose="020F0502020204030204"/>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69B8E2C-5D24-4539-81A0-1106F467F800}" type="slidenum">
              <a:rPr lang="en-US" smtClean="0"/>
              <a:t>13</a:t>
            </a:fld>
            <a:endParaRPr lang="en-US"/>
          </a:p>
        </p:txBody>
      </p:sp>
    </p:spTree>
    <p:extLst>
      <p:ext uri="{BB962C8B-B14F-4D97-AF65-F5344CB8AC3E}">
        <p14:creationId xmlns:p14="http://schemas.microsoft.com/office/powerpoint/2010/main" val="3214118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can use math model to describe how many individuals of monarch at a single time period </a:t>
            </a:r>
          </a:p>
          <a:p>
            <a:endParaRPr lang="en-US" dirty="0"/>
          </a:p>
          <a:p>
            <a:pPr>
              <a:buFont typeface="Arial"/>
            </a:pPr>
            <a:r>
              <a:rPr lang="en-US" dirty="0"/>
              <a:t>and where are the monarch individuals located at as monarch population,</a:t>
            </a:r>
            <a:endParaRPr lang="en-US" dirty="0">
              <a:ea typeface="Calibri"/>
              <a:cs typeface="Calibri"/>
            </a:endParaRPr>
          </a:p>
          <a:p>
            <a:endParaRPr lang="en-US" dirty="0"/>
          </a:p>
          <a:p>
            <a:r>
              <a:rPr lang="en-US"/>
              <a:t>and finally using the same march model, we can describe this monarch population over multiple time periods to see how monarch population change over time</a:t>
            </a:r>
            <a:endParaRPr lang="en-US">
              <a:ea typeface="Calibri" panose="020F0502020204030204"/>
              <a:cs typeface="Calibri" panose="020F0502020204030204"/>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69B8E2C-5D24-4539-81A0-1106F467F800}" type="slidenum">
              <a:rPr lang="en-US" smtClean="0"/>
              <a:t>14</a:t>
            </a:fld>
            <a:endParaRPr lang="en-US"/>
          </a:p>
        </p:txBody>
      </p:sp>
    </p:spTree>
    <p:extLst>
      <p:ext uri="{BB962C8B-B14F-4D97-AF65-F5344CB8AC3E}">
        <p14:creationId xmlns:p14="http://schemas.microsoft.com/office/powerpoint/2010/main" val="1448803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describe population change over time by the Monarch model? </a:t>
            </a:r>
          </a:p>
          <a:p>
            <a:endParaRPr lang="en-US" dirty="0"/>
          </a:p>
          <a:p>
            <a:pPr>
              <a:buFont typeface="Arial"/>
            </a:pPr>
            <a:r>
              <a:rPr lang="en-US" dirty="0"/>
              <a:t>First, we describe the number of individuals in the monarch population by N. </a:t>
            </a:r>
            <a:endParaRPr lang="en-US" dirty="0">
              <a:ea typeface="Calibri" panose="020F0502020204030204"/>
              <a:cs typeface="Calibri" panose="020F0502020204030204"/>
            </a:endParaRPr>
          </a:p>
          <a:p>
            <a:endParaRPr lang="en-US" dirty="0"/>
          </a:p>
          <a:p>
            <a:pPr>
              <a:buFont typeface="Arial"/>
            </a:pPr>
            <a:r>
              <a:rPr lang="en-US" dirty="0"/>
              <a:t>The little subscript t represents the time of year, like this year.  t minus 1 represents one year before t, that is last year. </a:t>
            </a:r>
            <a:endParaRPr lang="en-US" dirty="0">
              <a:ea typeface="Calibri"/>
              <a:cs typeface="Calibri"/>
            </a:endParaRPr>
          </a:p>
          <a:p>
            <a:endParaRPr lang="en-US" dirty="0"/>
          </a:p>
          <a:p>
            <a:r>
              <a:rPr lang="en-US" dirty="0"/>
              <a:t>Now we can see the monarch population in last year, Nt-1, had 10 individuals and in this year </a:t>
            </a:r>
            <a:r>
              <a:rPr lang="en-US" dirty="0" err="1"/>
              <a:t>Nt</a:t>
            </a:r>
            <a:r>
              <a:rPr lang="en-US" dirty="0"/>
              <a:t> has 20 individuals. </a:t>
            </a:r>
            <a:endParaRPr lang="en-US"/>
          </a:p>
          <a:p>
            <a:endParaRPr lang="en-US" dirty="0"/>
          </a:p>
          <a:p>
            <a:r>
              <a:rPr lang="en-US" dirty="0"/>
              <a:t>We have ten more induvial this year, showing monarch population is increasing. </a:t>
            </a:r>
            <a:endParaRPr lang="en-US">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69B8E2C-5D24-4539-81A0-1106F467F800}" type="slidenum">
              <a:rPr lang="en-US" smtClean="0"/>
              <a:t>15</a:t>
            </a:fld>
            <a:endParaRPr lang="en-US"/>
          </a:p>
        </p:txBody>
      </p:sp>
    </p:spTree>
    <p:extLst>
      <p:ext uri="{BB962C8B-B14F-4D97-AF65-F5344CB8AC3E}">
        <p14:creationId xmlns:p14="http://schemas.microsoft.com/office/powerpoint/2010/main" val="958258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simple math equation to describe the monarch population growth over time by calculating the ratio of number of individual in t, like this year, to the number of individual in t-1, like last year. </a:t>
            </a:r>
          </a:p>
          <a:p>
            <a:endParaRPr lang="en-US" dirty="0"/>
          </a:p>
          <a:p>
            <a:r>
              <a:rPr lang="en-US" dirty="0"/>
              <a:t>From the example, we have 20 individuals this year and 10 individuals last year. The ratio will be 20 divided by 10, that is equal to ? (Question time)      </a:t>
            </a:r>
            <a:endParaRPr lang="en-US" dirty="0">
              <a:ea typeface="Calibri" panose="020F0502020204030204"/>
              <a:cs typeface="Calibri" panose="020F0502020204030204"/>
            </a:endParaRPr>
          </a:p>
          <a:p>
            <a:endParaRPr lang="en-US" dirty="0"/>
          </a:p>
          <a:p>
            <a:r>
              <a:rPr lang="en-US" dirty="0"/>
              <a:t>Yes, it's 2!</a:t>
            </a:r>
            <a:endParaRPr lang="en-US">
              <a:ea typeface="Calibri"/>
              <a:cs typeface="Calibri"/>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669B8E2C-5D24-4539-81A0-1106F467F800}" type="slidenum">
              <a:rPr lang="en-US" smtClean="0"/>
              <a:t>16</a:t>
            </a:fld>
            <a:endParaRPr lang="en-US"/>
          </a:p>
        </p:txBody>
      </p:sp>
    </p:spTree>
    <p:extLst>
      <p:ext uri="{BB962C8B-B14F-4D97-AF65-F5344CB8AC3E}">
        <p14:creationId xmlns:p14="http://schemas.microsoft.com/office/powerpoint/2010/main" val="4099144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we have 10 individuals last year and five individuals  this yea. The ratio is 5 divided by 10, equal to ? (Question time) </a:t>
            </a:r>
          </a:p>
          <a:p>
            <a:endParaRPr lang="en-US" dirty="0"/>
          </a:p>
          <a:p>
            <a:r>
              <a:rPr lang="en-US" dirty="0"/>
              <a:t>Yes, 0.5.  It's showing monarch population growth is decreasing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669B8E2C-5D24-4539-81A0-1106F467F800}" type="slidenum">
              <a:rPr lang="en-US" smtClean="0"/>
              <a:t>17</a:t>
            </a:fld>
            <a:endParaRPr lang="en-US"/>
          </a:p>
        </p:txBody>
      </p:sp>
    </p:spTree>
    <p:extLst>
      <p:ext uri="{BB962C8B-B14F-4D97-AF65-F5344CB8AC3E}">
        <p14:creationId xmlns:p14="http://schemas.microsoft.com/office/powerpoint/2010/main" val="4054565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we have 10 individuals last year and 10 individuals this yea. The ratio is 10 divided by 10, equal to ? (Question time) </a:t>
            </a:r>
          </a:p>
          <a:p>
            <a:endParaRPr lang="en-US" dirty="0"/>
          </a:p>
          <a:p>
            <a:r>
              <a:rPr lang="en-US" dirty="0"/>
              <a:t>Yes, 1. It's showing monarch population growth is stay the same.</a:t>
            </a:r>
          </a:p>
          <a:p>
            <a:br>
              <a:rPr lang="en-US" dirty="0"/>
            </a:br>
            <a:br>
              <a:rPr lang="en-US" dirty="0"/>
            </a:b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69B8E2C-5D24-4539-81A0-1106F467F800}" type="slidenum">
              <a:rPr lang="en-US" smtClean="0"/>
              <a:t>18</a:t>
            </a:fld>
            <a:endParaRPr lang="en-US"/>
          </a:p>
        </p:txBody>
      </p:sp>
    </p:spTree>
    <p:extLst>
      <p:ext uri="{BB962C8B-B14F-4D97-AF65-F5344CB8AC3E}">
        <p14:creationId xmlns:p14="http://schemas.microsoft.com/office/powerpoint/2010/main" val="758741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using the simple equation of population growth, we can now describe monarch population change over time. </a:t>
            </a:r>
          </a:p>
          <a:p>
            <a:endParaRPr lang="en-US" dirty="0"/>
          </a:p>
          <a:p>
            <a:r>
              <a:rPr lang="en-US" dirty="0"/>
              <a:t>When population growth &lt; 1, meaning ? (Question time). Yes, </a:t>
            </a:r>
            <a:r>
              <a:rPr lang="en-US" dirty="0" err="1"/>
              <a:t>descreasing</a:t>
            </a:r>
            <a:r>
              <a:rPr lang="en-US" dirty="0"/>
              <a:t>!</a:t>
            </a:r>
            <a:endParaRPr lang="en-US" dirty="0" err="1">
              <a:ea typeface="Calibri"/>
              <a:cs typeface="Calibri"/>
            </a:endParaRPr>
          </a:p>
          <a:p>
            <a:r>
              <a:rPr lang="en-US" dirty="0"/>
              <a:t>How about when population growth = 1, meaning ? (Question time). Yes, constant!</a:t>
            </a:r>
            <a:endParaRPr lang="en-US">
              <a:ea typeface="Calibri"/>
              <a:cs typeface="Calibri"/>
            </a:endParaRPr>
          </a:p>
          <a:p>
            <a:r>
              <a:rPr lang="en-US" dirty="0"/>
              <a:t>How about when population growth &gt; 1, meaning ? (Question time). Yes, increasing!</a:t>
            </a:r>
            <a:br>
              <a:rPr lang="en-US" dirty="0">
                <a:cs typeface="+mn-lt"/>
              </a:rPr>
            </a:br>
            <a:br>
              <a:rPr lang="en-US" dirty="0">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669B8E2C-5D24-4539-81A0-1106F467F800}" type="slidenum">
              <a:rPr lang="en-US" smtClean="0"/>
              <a:t>19</a:t>
            </a:fld>
            <a:endParaRPr lang="en-US"/>
          </a:p>
        </p:txBody>
      </p:sp>
    </p:spTree>
    <p:extLst>
      <p:ext uri="{BB962C8B-B14F-4D97-AF65-F5344CB8AC3E}">
        <p14:creationId xmlns:p14="http://schemas.microsoft.com/office/powerpoint/2010/main" val="350090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might be familiar with the monarch butterfly. They can be found here in Ohio in the summer, but right now, they’re all in Mexico! </a:t>
            </a:r>
          </a:p>
          <a:p>
            <a:endParaRPr lang="en-US"/>
          </a:p>
          <a:p>
            <a:r>
              <a:rPr lang="en-US"/>
              <a:t>In a few months, they’ll start migrating north to Texas and the southern US, where they’ll have babies. </a:t>
            </a:r>
          </a:p>
          <a:p>
            <a:endParaRPr lang="en-US"/>
          </a:p>
          <a:p>
            <a:r>
              <a:rPr lang="en-US"/>
              <a:t>Then, in early summer, those babies will fly north to the summer breeding grounds in Ohio, Michigan, and a good chunk of the Midwestern US. They’ll spend a few generations here – have babies, grow up, the cycle continues. </a:t>
            </a:r>
          </a:p>
          <a:p>
            <a:endParaRPr lang="en-US"/>
          </a:p>
        </p:txBody>
      </p:sp>
      <p:sp>
        <p:nvSpPr>
          <p:cNvPr id="4" name="Slide Number Placeholder 3"/>
          <p:cNvSpPr>
            <a:spLocks noGrp="1"/>
          </p:cNvSpPr>
          <p:nvPr>
            <p:ph type="sldNum" sz="quarter" idx="10"/>
          </p:nvPr>
        </p:nvSpPr>
        <p:spPr/>
        <p:txBody>
          <a:bodyPr/>
          <a:lstStyle/>
          <a:p>
            <a:pPr>
              <a:defRPr/>
            </a:pPr>
            <a:fld id="{AFDF9AC5-968E-4AE4-8F86-8401AEA88ECF}" type="slidenum">
              <a:rPr lang="en-US" smtClean="0">
                <a:solidFill>
                  <a:srgbClr val="000000"/>
                </a:solidFill>
              </a:rPr>
              <a:pPr>
                <a:defRPr/>
              </a:pPr>
              <a:t>2</a:t>
            </a:fld>
            <a:endParaRPr lang="en-US">
              <a:solidFill>
                <a:srgbClr val="000000"/>
              </a:solidFill>
            </a:endParaRPr>
          </a:p>
        </p:txBody>
      </p:sp>
    </p:spTree>
    <p:extLst>
      <p:ext uri="{BB962C8B-B14F-4D97-AF65-F5344CB8AC3E}">
        <p14:creationId xmlns:p14="http://schemas.microsoft.com/office/powerpoint/2010/main" val="2011453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 to take all of the pieces that are impacting monarchs to look at how monarch population might change in the future if we want to protect them. </a:t>
            </a:r>
          </a:p>
          <a:p>
            <a:endParaRPr lang="en-US" dirty="0"/>
          </a:p>
          <a:p>
            <a:endParaRPr lang="en-US" dirty="0"/>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669B8E2C-5D24-4539-81A0-1106F467F800}" type="slidenum">
              <a:rPr lang="en-US" smtClean="0"/>
              <a:t>20</a:t>
            </a:fld>
            <a:endParaRPr lang="en-US"/>
          </a:p>
        </p:txBody>
      </p:sp>
    </p:spTree>
    <p:extLst>
      <p:ext uri="{BB962C8B-B14F-4D97-AF65-F5344CB8AC3E}">
        <p14:creationId xmlns:p14="http://schemas.microsoft.com/office/powerpoint/2010/main" val="142528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Everyone now goes to this website, let's read the worksheet and then let's get to work! </a:t>
            </a:r>
          </a:p>
        </p:txBody>
      </p:sp>
      <p:sp>
        <p:nvSpPr>
          <p:cNvPr id="4" name="Slide Number Placeholder 3"/>
          <p:cNvSpPr>
            <a:spLocks noGrp="1"/>
          </p:cNvSpPr>
          <p:nvPr>
            <p:ph type="sldNum" sz="quarter" idx="5"/>
          </p:nvPr>
        </p:nvSpPr>
        <p:spPr/>
        <p:txBody>
          <a:bodyPr/>
          <a:lstStyle/>
          <a:p>
            <a:fld id="{669B8E2C-5D24-4539-81A0-1106F467F800}" type="slidenum">
              <a:rPr lang="en-US" smtClean="0"/>
              <a:t>21</a:t>
            </a:fld>
            <a:endParaRPr lang="en-US"/>
          </a:p>
        </p:txBody>
      </p:sp>
    </p:spTree>
    <p:extLst>
      <p:ext uri="{BB962C8B-B14F-4D97-AF65-F5344CB8AC3E}">
        <p14:creationId xmlns:p14="http://schemas.microsoft.com/office/powerpoint/2010/main" val="1418397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the butterflies born in September will be a bit different! They won’t lay eggs and reproduce yet, and they’ll be a bit larger so that they can fly all the way back to Mexico, where the current monarchs are now! </a:t>
            </a:r>
          </a:p>
          <a:p>
            <a:endParaRPr lang="en-US"/>
          </a:p>
          <a:p>
            <a:r>
              <a:rPr lang="en-US"/>
              <a:t>2,500+</a:t>
            </a:r>
            <a:r>
              <a:rPr lang="en-US" baseline="0"/>
              <a:t> mile journey; reproductive diapause</a:t>
            </a:r>
            <a:endParaRPr lang="en-US"/>
          </a:p>
        </p:txBody>
      </p:sp>
      <p:sp>
        <p:nvSpPr>
          <p:cNvPr id="4" name="Slide Number Placeholder 3"/>
          <p:cNvSpPr>
            <a:spLocks noGrp="1"/>
          </p:cNvSpPr>
          <p:nvPr>
            <p:ph type="sldNum" sz="quarter" idx="10"/>
          </p:nvPr>
        </p:nvSpPr>
        <p:spPr/>
        <p:txBody>
          <a:bodyPr/>
          <a:lstStyle/>
          <a:p>
            <a:pPr>
              <a:defRPr/>
            </a:pPr>
            <a:fld id="{AFDF9AC5-968E-4AE4-8F86-8401AEA88ECF}" type="slidenum">
              <a:rPr lang="en-US" smtClean="0">
                <a:solidFill>
                  <a:srgbClr val="000000"/>
                </a:solidFill>
              </a:rPr>
              <a:pPr>
                <a:defRPr/>
              </a:pPr>
              <a:t>3</a:t>
            </a:fld>
            <a:endParaRPr lang="en-US">
              <a:solidFill>
                <a:srgbClr val="000000"/>
              </a:solidFill>
            </a:endParaRPr>
          </a:p>
        </p:txBody>
      </p:sp>
    </p:spTree>
    <p:extLst>
      <p:ext uri="{BB962C8B-B14F-4D97-AF65-F5344CB8AC3E}">
        <p14:creationId xmlns:p14="http://schemas.microsoft.com/office/powerpoint/2010/main" val="31136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really cool butterflies have undergone a decrease in population over the past decades. The years are on the x, while the space they occupy in Mexico is on the y axis – they all clump together so it’s not possible to count individuals like you did with the penguins, so they count the amount of space taken up instead. The red line indicates the target population size – ideally, most or all years would have at least this big of a population for us to feel good about their ability to survive into the future. As you can see, the size has decreased over time and is very low right now. </a:t>
            </a:r>
          </a:p>
        </p:txBody>
      </p:sp>
      <p:sp>
        <p:nvSpPr>
          <p:cNvPr id="4" name="Slide Number Placeholder 3"/>
          <p:cNvSpPr>
            <a:spLocks noGrp="1"/>
          </p:cNvSpPr>
          <p:nvPr>
            <p:ph type="sldNum" sz="quarter" idx="5"/>
          </p:nvPr>
        </p:nvSpPr>
        <p:spPr/>
        <p:txBody>
          <a:bodyPr/>
          <a:lstStyle/>
          <a:p>
            <a:fld id="{669B8E2C-5D24-4539-81A0-1106F467F800}" type="slidenum">
              <a:rPr lang="en-US" smtClean="0"/>
              <a:t>4</a:t>
            </a:fld>
            <a:endParaRPr lang="en-US"/>
          </a:p>
        </p:txBody>
      </p:sp>
    </p:spTree>
    <p:extLst>
      <p:ext uri="{BB962C8B-B14F-4D97-AF65-F5344CB8AC3E}">
        <p14:creationId xmlns:p14="http://schemas.microsoft.com/office/powerpoint/2010/main" val="2541133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What’s driving these dramatic declines? One cause is logging. The monarchs roost in trees Mexico, but if the trees get cut down, then they don’t have the habitat that they need</a:t>
            </a:r>
          </a:p>
        </p:txBody>
      </p:sp>
      <p:sp>
        <p:nvSpPr>
          <p:cNvPr id="4" name="Slide Number Placeholder 3"/>
          <p:cNvSpPr>
            <a:spLocks noGrp="1"/>
          </p:cNvSpPr>
          <p:nvPr>
            <p:ph type="sldNum" sz="quarter" idx="5"/>
          </p:nvPr>
        </p:nvSpPr>
        <p:spPr/>
        <p:txBody>
          <a:bodyPr/>
          <a:lstStyle/>
          <a:p>
            <a:fld id="{669B8E2C-5D24-4539-81A0-1106F467F800}" type="slidenum">
              <a:rPr lang="en-US" smtClean="0"/>
              <a:t>5</a:t>
            </a:fld>
            <a:endParaRPr lang="en-US"/>
          </a:p>
        </p:txBody>
      </p:sp>
    </p:spTree>
    <p:extLst>
      <p:ext uri="{BB962C8B-B14F-4D97-AF65-F5344CB8AC3E}">
        <p14:creationId xmlns:p14="http://schemas.microsoft.com/office/powerpoint/2010/main" val="326773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takes a lot of food to make their 2500 mile journey! There are fewer flowering plants around for the monarchs to eat, so they can struggle to get enough food to reproduce and do the migration</a:t>
            </a:r>
          </a:p>
        </p:txBody>
      </p:sp>
      <p:sp>
        <p:nvSpPr>
          <p:cNvPr id="4" name="Slide Number Placeholder 3"/>
          <p:cNvSpPr>
            <a:spLocks noGrp="1"/>
          </p:cNvSpPr>
          <p:nvPr>
            <p:ph type="sldNum" sz="quarter" idx="5"/>
          </p:nvPr>
        </p:nvSpPr>
        <p:spPr/>
        <p:txBody>
          <a:bodyPr/>
          <a:lstStyle/>
          <a:p>
            <a:fld id="{669B8E2C-5D24-4539-81A0-1106F467F800}" type="slidenum">
              <a:rPr lang="en-US" smtClean="0"/>
              <a:t>6</a:t>
            </a:fld>
            <a:endParaRPr lang="en-US"/>
          </a:p>
        </p:txBody>
      </p:sp>
    </p:spTree>
    <p:extLst>
      <p:ext uri="{BB962C8B-B14F-4D97-AF65-F5344CB8AC3E}">
        <p14:creationId xmlns:p14="http://schemas.microsoft.com/office/powerpoint/2010/main" val="2753564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particularly important plant for monarchs is milkweed. It has flowers for nectar, but more importantly, it’s what the adults lay their eggs on and what the caterpillars consume to grow. But milkweed used to grow in a log of agricultural areas, but the use of herbicides has resulted in less milkweed in the areas where the monarchs spend time. </a:t>
            </a:r>
          </a:p>
        </p:txBody>
      </p:sp>
      <p:sp>
        <p:nvSpPr>
          <p:cNvPr id="4" name="Slide Number Placeholder 3"/>
          <p:cNvSpPr>
            <a:spLocks noGrp="1"/>
          </p:cNvSpPr>
          <p:nvPr>
            <p:ph type="sldNum" sz="quarter" idx="5"/>
          </p:nvPr>
        </p:nvSpPr>
        <p:spPr/>
        <p:txBody>
          <a:bodyPr/>
          <a:lstStyle/>
          <a:p>
            <a:fld id="{669B8E2C-5D24-4539-81A0-1106F467F800}" type="slidenum">
              <a:rPr lang="en-US" smtClean="0"/>
              <a:t>7</a:t>
            </a:fld>
            <a:endParaRPr lang="en-US"/>
          </a:p>
        </p:txBody>
      </p:sp>
    </p:spTree>
    <p:extLst>
      <p:ext uri="{BB962C8B-B14F-4D97-AF65-F5344CB8AC3E}">
        <p14:creationId xmlns:p14="http://schemas.microsoft.com/office/powerpoint/2010/main" val="321118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really important reason why monarchs are declining is climate change. It’s getting hotter in the Midwestern US, and that can cause a lot of changes for butterflies. It can affect how they grow, whether the plants are ready when the caterpillars and butterflies need them, whether the climate is just too hot or other weather affecting them. </a:t>
            </a:r>
          </a:p>
        </p:txBody>
      </p:sp>
      <p:sp>
        <p:nvSpPr>
          <p:cNvPr id="4" name="Slide Number Placeholder 3"/>
          <p:cNvSpPr>
            <a:spLocks noGrp="1"/>
          </p:cNvSpPr>
          <p:nvPr>
            <p:ph type="sldNum" sz="quarter" idx="5"/>
          </p:nvPr>
        </p:nvSpPr>
        <p:spPr/>
        <p:txBody>
          <a:bodyPr/>
          <a:lstStyle/>
          <a:p>
            <a:fld id="{669B8E2C-5D24-4539-81A0-1106F467F800}" type="slidenum">
              <a:rPr lang="en-US" smtClean="0"/>
              <a:t>8</a:t>
            </a:fld>
            <a:endParaRPr lang="en-US"/>
          </a:p>
        </p:txBody>
      </p:sp>
    </p:spTree>
    <p:extLst>
      <p:ext uri="{BB962C8B-B14F-4D97-AF65-F5344CB8AC3E}">
        <p14:creationId xmlns:p14="http://schemas.microsoft.com/office/powerpoint/2010/main" val="243748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there’s a lot going on with the monarch butterflies! But the good news is that a lot of people care! </a:t>
            </a:r>
          </a:p>
          <a:p>
            <a:endParaRPr lang="en-US" dirty="0">
              <a:ea typeface="Calibri"/>
              <a:cs typeface="Calibri"/>
            </a:endParaRPr>
          </a:p>
          <a:p>
            <a:r>
              <a:rPr lang="en-US"/>
              <a:t>We have a lot of data about monarchs, all sorts of spreadsheets full of data. But how do we use those numbers to understand monarchs and figure out what to do next?</a:t>
            </a:r>
          </a:p>
        </p:txBody>
      </p:sp>
      <p:sp>
        <p:nvSpPr>
          <p:cNvPr id="4" name="Slide Number Placeholder 3"/>
          <p:cNvSpPr>
            <a:spLocks noGrp="1"/>
          </p:cNvSpPr>
          <p:nvPr>
            <p:ph type="sldNum" sz="quarter" idx="5"/>
          </p:nvPr>
        </p:nvSpPr>
        <p:spPr/>
        <p:txBody>
          <a:bodyPr/>
          <a:lstStyle/>
          <a:p>
            <a:fld id="{669B8E2C-5D24-4539-81A0-1106F467F800}" type="slidenum">
              <a:rPr lang="en-US" smtClean="0"/>
              <a:t>9</a:t>
            </a:fld>
            <a:endParaRPr lang="en-US"/>
          </a:p>
        </p:txBody>
      </p:sp>
    </p:spTree>
    <p:extLst>
      <p:ext uri="{BB962C8B-B14F-4D97-AF65-F5344CB8AC3E}">
        <p14:creationId xmlns:p14="http://schemas.microsoft.com/office/powerpoint/2010/main" val="646584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30CA45-5748-40C7-AE5F-9F001727F1EA}"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C96D17-5036-4E4A-8C7B-A819A0153A4A}" type="slidenum">
              <a:rPr lang="en-US" smtClean="0"/>
              <a:t>‹#›</a:t>
            </a:fld>
            <a:endParaRPr lang="en-US"/>
          </a:p>
        </p:txBody>
      </p:sp>
    </p:spTree>
    <p:extLst>
      <p:ext uri="{BB962C8B-B14F-4D97-AF65-F5344CB8AC3E}">
        <p14:creationId xmlns:p14="http://schemas.microsoft.com/office/powerpoint/2010/main" val="1737732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30CA45-5748-40C7-AE5F-9F001727F1EA}"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C96D17-5036-4E4A-8C7B-A819A0153A4A}" type="slidenum">
              <a:rPr lang="en-US" smtClean="0"/>
              <a:t>‹#›</a:t>
            </a:fld>
            <a:endParaRPr lang="en-US"/>
          </a:p>
        </p:txBody>
      </p:sp>
    </p:spTree>
    <p:extLst>
      <p:ext uri="{BB962C8B-B14F-4D97-AF65-F5344CB8AC3E}">
        <p14:creationId xmlns:p14="http://schemas.microsoft.com/office/powerpoint/2010/main" val="364306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30CA45-5748-40C7-AE5F-9F001727F1EA}"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C96D17-5036-4E4A-8C7B-A819A0153A4A}" type="slidenum">
              <a:rPr lang="en-US" smtClean="0"/>
              <a:t>‹#›</a:t>
            </a:fld>
            <a:endParaRPr lang="en-US"/>
          </a:p>
        </p:txBody>
      </p:sp>
    </p:spTree>
    <p:extLst>
      <p:ext uri="{BB962C8B-B14F-4D97-AF65-F5344CB8AC3E}">
        <p14:creationId xmlns:p14="http://schemas.microsoft.com/office/powerpoint/2010/main" val="43998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C72BCC5-2743-4626-8335-92A7C5591A3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7413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479697-69DB-40BD-B806-46D5EACE681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25142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8CB0A1-E107-4DAD-8709-69DC7B959B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54810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7368F41-61E6-4FA8-AB71-8F6407DEC2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79706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9DD59AFB-59A0-4405-91D9-0131FCF7B22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9398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D0BED16-4F9A-457D-96DE-1D6FBBEB9EC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03760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A8D85B1-52F6-4255-8195-A712EC4DAF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44334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7725617-18F9-408E-AF25-CD40A66BF1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5510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30CA45-5748-40C7-AE5F-9F001727F1EA}"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C96D17-5036-4E4A-8C7B-A819A0153A4A}" type="slidenum">
              <a:rPr lang="en-US" smtClean="0"/>
              <a:t>‹#›</a:t>
            </a:fld>
            <a:endParaRPr lang="en-US"/>
          </a:p>
        </p:txBody>
      </p:sp>
    </p:spTree>
    <p:extLst>
      <p:ext uri="{BB962C8B-B14F-4D97-AF65-F5344CB8AC3E}">
        <p14:creationId xmlns:p14="http://schemas.microsoft.com/office/powerpoint/2010/main" val="42234892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C80C71C-D119-4BAB-8DCD-0231EA0FCD8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93266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2A57B1A-57E8-48EF-B095-05212C18048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68936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9C1CCE-8006-45DA-8E52-9D299B49795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840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5D575E9-EEA7-425A-8924-999C62C5D3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4093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9711256E-628E-4A13-9F88-6DF5A598BA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361919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9056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77707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6038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9497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65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30CA45-5748-40C7-AE5F-9F001727F1EA}"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C96D17-5036-4E4A-8C7B-A819A0153A4A}" type="slidenum">
              <a:rPr lang="en-US" smtClean="0"/>
              <a:t>‹#›</a:t>
            </a:fld>
            <a:endParaRPr lang="en-US"/>
          </a:p>
        </p:txBody>
      </p:sp>
    </p:spTree>
    <p:extLst>
      <p:ext uri="{BB962C8B-B14F-4D97-AF65-F5344CB8AC3E}">
        <p14:creationId xmlns:p14="http://schemas.microsoft.com/office/powerpoint/2010/main" val="26733545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5707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9362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66116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1943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53381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897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30CA45-5748-40C7-AE5F-9F001727F1EA}"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C96D17-5036-4E4A-8C7B-A819A0153A4A}" type="slidenum">
              <a:rPr lang="en-US" smtClean="0"/>
              <a:t>‹#›</a:t>
            </a:fld>
            <a:endParaRPr lang="en-US"/>
          </a:p>
        </p:txBody>
      </p:sp>
    </p:spTree>
    <p:extLst>
      <p:ext uri="{BB962C8B-B14F-4D97-AF65-F5344CB8AC3E}">
        <p14:creationId xmlns:p14="http://schemas.microsoft.com/office/powerpoint/2010/main" val="1097168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30CA45-5748-40C7-AE5F-9F001727F1EA}" type="datetimeFigureOut">
              <a:rPr lang="en-US" smtClean="0"/>
              <a:t>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C96D17-5036-4E4A-8C7B-A819A0153A4A}" type="slidenum">
              <a:rPr lang="en-US" smtClean="0"/>
              <a:t>‹#›</a:t>
            </a:fld>
            <a:endParaRPr lang="en-US"/>
          </a:p>
        </p:txBody>
      </p:sp>
    </p:spTree>
    <p:extLst>
      <p:ext uri="{BB962C8B-B14F-4D97-AF65-F5344CB8AC3E}">
        <p14:creationId xmlns:p14="http://schemas.microsoft.com/office/powerpoint/2010/main" val="179397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30CA45-5748-40C7-AE5F-9F001727F1EA}" type="datetimeFigureOut">
              <a:rPr lang="en-US" smtClean="0"/>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C96D17-5036-4E4A-8C7B-A819A0153A4A}" type="slidenum">
              <a:rPr lang="en-US" smtClean="0"/>
              <a:t>‹#›</a:t>
            </a:fld>
            <a:endParaRPr lang="en-US"/>
          </a:p>
        </p:txBody>
      </p:sp>
    </p:spTree>
    <p:extLst>
      <p:ext uri="{BB962C8B-B14F-4D97-AF65-F5344CB8AC3E}">
        <p14:creationId xmlns:p14="http://schemas.microsoft.com/office/powerpoint/2010/main" val="2608199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0CA45-5748-40C7-AE5F-9F001727F1EA}" type="datetimeFigureOut">
              <a:rPr lang="en-US" smtClean="0"/>
              <a:t>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C96D17-5036-4E4A-8C7B-A819A0153A4A}" type="slidenum">
              <a:rPr lang="en-US" smtClean="0"/>
              <a:t>‹#›</a:t>
            </a:fld>
            <a:endParaRPr lang="en-US"/>
          </a:p>
        </p:txBody>
      </p:sp>
    </p:spTree>
    <p:extLst>
      <p:ext uri="{BB962C8B-B14F-4D97-AF65-F5344CB8AC3E}">
        <p14:creationId xmlns:p14="http://schemas.microsoft.com/office/powerpoint/2010/main" val="207392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0CA45-5748-40C7-AE5F-9F001727F1EA}"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C96D17-5036-4E4A-8C7B-A819A0153A4A}" type="slidenum">
              <a:rPr lang="en-US" smtClean="0"/>
              <a:t>‹#›</a:t>
            </a:fld>
            <a:endParaRPr lang="en-US"/>
          </a:p>
        </p:txBody>
      </p:sp>
    </p:spTree>
    <p:extLst>
      <p:ext uri="{BB962C8B-B14F-4D97-AF65-F5344CB8AC3E}">
        <p14:creationId xmlns:p14="http://schemas.microsoft.com/office/powerpoint/2010/main" val="4214962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0CA45-5748-40C7-AE5F-9F001727F1EA}"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C96D17-5036-4E4A-8C7B-A819A0153A4A}" type="slidenum">
              <a:rPr lang="en-US" smtClean="0"/>
              <a:t>‹#›</a:t>
            </a:fld>
            <a:endParaRPr lang="en-US"/>
          </a:p>
        </p:txBody>
      </p:sp>
    </p:spTree>
    <p:extLst>
      <p:ext uri="{BB962C8B-B14F-4D97-AF65-F5344CB8AC3E}">
        <p14:creationId xmlns:p14="http://schemas.microsoft.com/office/powerpoint/2010/main" val="1327969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CA45-5748-40C7-AE5F-9F001727F1EA}" type="datetimeFigureOut">
              <a:rPr lang="en-US" smtClean="0"/>
              <a:t>2/10/2025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96D17-5036-4E4A-8C7B-A819A0153A4A}" type="slidenum">
              <a:rPr lang="en-US" smtClean="0"/>
              <a:t>‹#›</a:t>
            </a:fld>
            <a:endParaRPr lang="en-US"/>
          </a:p>
        </p:txBody>
      </p:sp>
    </p:spTree>
    <p:extLst>
      <p:ext uri="{BB962C8B-B14F-4D97-AF65-F5344CB8AC3E}">
        <p14:creationId xmlns:p14="http://schemas.microsoft.com/office/powerpoint/2010/main" val="1059479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2024FB27-E789-4967-90EA-F66A62277CAA}"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5018573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C60D6-07F8-43C1-A5D7-D9F0D94017C6}" type="datetimeFigureOut">
              <a:rPr lang="en-US" smtClean="0">
                <a:solidFill>
                  <a:prstClr val="black">
                    <a:tint val="75000"/>
                  </a:prstClr>
                </a:solidFill>
              </a:rPr>
              <a:pPr/>
              <a:t>2/10/2025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8E08E-34C2-4281-9918-04611AEA735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86107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0.xml"/><Relationship Id="rId5" Type="http://schemas.openxmlformats.org/officeDocument/2006/relationships/image" Target="../media/image20.gif"/><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4.xml"/><Relationship Id="rId1" Type="http://schemas.openxmlformats.org/officeDocument/2006/relationships/slideLayout" Target="../slideLayouts/slideLayout30.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5.xml"/><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0.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5.jpeg"/><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0.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13.png"/><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30.xml"/><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Image result for monarch butterflies lincoln brower"/>
          <p:cNvPicPr>
            <a:picLocks noChangeAspect="1" noChangeArrowheads="1"/>
          </p:cNvPicPr>
          <p:nvPr/>
        </p:nvPicPr>
        <p:blipFill rotWithShape="1">
          <a:blip r:embed="rId3">
            <a:extLst>
              <a:ext uri="{28A0092B-C50C-407E-A947-70E740481C1C}">
                <a14:useLocalDpi xmlns:a14="http://schemas.microsoft.com/office/drawing/2010/main" val="0"/>
              </a:ext>
            </a:extLst>
          </a:blip>
          <a:srcRect r="10000"/>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13545" y="1409710"/>
            <a:ext cx="6316910" cy="3650769"/>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47769" y="1496156"/>
            <a:ext cx="6048462" cy="3477875"/>
          </a:xfrm>
          <a:prstGeom prst="rect">
            <a:avLst/>
          </a:prstGeom>
          <a:noFill/>
        </p:spPr>
        <p:txBody>
          <a:bodyPr wrap="square" rtlCol="0">
            <a:spAutoFit/>
          </a:bodyPr>
          <a:lstStyle/>
          <a:p>
            <a:pPr algn="ctr"/>
            <a:r>
              <a:rPr lang="en-US" sz="4600">
                <a:latin typeface="Century Gothic" panose="020B0502020202020204" pitchFamily="34" charset="0"/>
              </a:rPr>
              <a:t>Using math to save monarch butterflies!</a:t>
            </a:r>
          </a:p>
          <a:p>
            <a:pPr algn="ctr"/>
            <a:endParaRPr lang="en-US" sz="7200">
              <a:latin typeface="Century Gothic" panose="020B0502020202020204" pitchFamily="34" charset="0"/>
            </a:endParaRPr>
          </a:p>
          <a:p>
            <a:pPr algn="ctr"/>
            <a:r>
              <a:rPr lang="en-US" sz="2800" err="1">
                <a:latin typeface="Century Gothic" panose="020B0502020202020204" pitchFamily="34" charset="0"/>
              </a:rPr>
              <a:t>Rockwern</a:t>
            </a:r>
            <a:r>
              <a:rPr lang="en-US" sz="2800">
                <a:latin typeface="Century Gothic" panose="020B0502020202020204" pitchFamily="34" charset="0"/>
              </a:rPr>
              <a:t> Academy</a:t>
            </a:r>
          </a:p>
          <a:p>
            <a:pPr algn="ctr"/>
            <a:r>
              <a:rPr lang="en-US" sz="2800">
                <a:latin typeface="Century Gothic" panose="020B0502020202020204" pitchFamily="34" charset="0"/>
              </a:rPr>
              <a:t>February 3, 2025</a:t>
            </a:r>
          </a:p>
        </p:txBody>
      </p:sp>
    </p:spTree>
    <p:extLst>
      <p:ext uri="{BB962C8B-B14F-4D97-AF65-F5344CB8AC3E}">
        <p14:creationId xmlns:p14="http://schemas.microsoft.com/office/powerpoint/2010/main" val="3882826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What are models?</a:t>
            </a:r>
          </a:p>
        </p:txBody>
      </p:sp>
      <p:sp>
        <p:nvSpPr>
          <p:cNvPr id="3" name="Rectangle 2"/>
          <p:cNvSpPr/>
          <p:nvPr/>
        </p:nvSpPr>
        <p:spPr>
          <a:xfrm>
            <a:off x="2866768" y="3328086"/>
            <a:ext cx="1466335" cy="263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122" name="Picture 2" descr="Image result for monarch butterfly metamorphosis"/>
          <p:cNvPicPr>
            <a:picLocks noChangeAspect="1" noChangeArrowheads="1"/>
          </p:cNvPicPr>
          <p:nvPr/>
        </p:nvPicPr>
        <p:blipFill rotWithShape="1">
          <a:blip r:embed="rId3">
            <a:extLst>
              <a:ext uri="{28A0092B-C50C-407E-A947-70E740481C1C}">
                <a14:useLocalDpi xmlns:a14="http://schemas.microsoft.com/office/drawing/2010/main" val="0"/>
              </a:ext>
            </a:extLst>
          </a:blip>
          <a:srcRect t="26403" r="54543" b="37457"/>
          <a:stretch/>
        </p:blipFill>
        <p:spPr bwMode="auto">
          <a:xfrm>
            <a:off x="4002999" y="4866900"/>
            <a:ext cx="1507869" cy="15513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monarch butterfly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9710" y="5158962"/>
            <a:ext cx="1983204" cy="12593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onarch butterfly metamorphosis"/>
          <p:cNvPicPr>
            <a:picLocks noChangeAspect="1" noChangeArrowheads="1"/>
          </p:cNvPicPr>
          <p:nvPr/>
        </p:nvPicPr>
        <p:blipFill rotWithShape="1">
          <a:blip r:embed="rId3">
            <a:extLst>
              <a:ext uri="{28A0092B-C50C-407E-A947-70E740481C1C}">
                <a14:useLocalDpi xmlns:a14="http://schemas.microsoft.com/office/drawing/2010/main" val="0"/>
              </a:ext>
            </a:extLst>
          </a:blip>
          <a:srcRect l="23828" t="65655" r="9270" b="8736"/>
          <a:stretch/>
        </p:blipFill>
        <p:spPr bwMode="auto">
          <a:xfrm>
            <a:off x="804940" y="5158962"/>
            <a:ext cx="2219218" cy="109933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3159090" y="5765029"/>
            <a:ext cx="693719"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33449" y="5765029"/>
            <a:ext cx="693719"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1257418"/>
            <a:ext cx="6096000" cy="3429000"/>
          </a:xfrm>
          <a:prstGeom prst="rect">
            <a:avLst/>
          </a:prstGeom>
          <a:effectLst>
            <a:softEdge rad="31750"/>
          </a:effectLst>
        </p:spPr>
      </p:pic>
    </p:spTree>
    <p:extLst>
      <p:ext uri="{BB962C8B-B14F-4D97-AF65-F5344CB8AC3E}">
        <p14:creationId xmlns:p14="http://schemas.microsoft.com/office/powerpoint/2010/main" val="62215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Mathematical models</a:t>
            </a:r>
          </a:p>
        </p:txBody>
      </p:sp>
      <p:sp>
        <p:nvSpPr>
          <p:cNvPr id="3" name="Rectangle 2"/>
          <p:cNvSpPr/>
          <p:nvPr/>
        </p:nvSpPr>
        <p:spPr>
          <a:xfrm>
            <a:off x="2866768" y="3328086"/>
            <a:ext cx="1466335" cy="263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1720855" y="2160536"/>
            <a:ext cx="5702290" cy="2862322"/>
          </a:xfrm>
          <a:prstGeom prst="rect">
            <a:avLst/>
          </a:prstGeom>
          <a:noFill/>
        </p:spPr>
        <p:txBody>
          <a:bodyPr wrap="square" rtlCol="0">
            <a:spAutoFit/>
          </a:bodyPr>
          <a:lstStyle/>
          <a:p>
            <a:pPr algn="ctr">
              <a:spcAft>
                <a:spcPts val="1200"/>
              </a:spcAft>
            </a:pPr>
            <a:r>
              <a:rPr lang="en-US" sz="6000">
                <a:solidFill>
                  <a:prstClr val="black"/>
                </a:solidFill>
                <a:latin typeface="Century Gothic" panose="020B0502020202020204" pitchFamily="34" charset="0"/>
                <a:ea typeface="Cambria Math" panose="02040503050406030204" pitchFamily="18" charset="0"/>
              </a:rPr>
              <a:t>Using math to describe reality</a:t>
            </a:r>
          </a:p>
        </p:txBody>
      </p:sp>
    </p:spTree>
    <p:extLst>
      <p:ext uri="{BB962C8B-B14F-4D97-AF65-F5344CB8AC3E}">
        <p14:creationId xmlns:p14="http://schemas.microsoft.com/office/powerpoint/2010/main" val="2827297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Mathematical models</a:t>
            </a:r>
          </a:p>
        </p:txBody>
      </p:sp>
      <mc:AlternateContent xmlns:mc="http://schemas.openxmlformats.org/markup-compatibility/2006" xmlns:a14="http://schemas.microsoft.com/office/drawing/2010/main">
        <mc:Choice Requires="a14">
          <p:sp>
            <p:nvSpPr>
              <p:cNvPr id="2" name="TextBox 1"/>
              <p:cNvSpPr txBox="1"/>
              <p:nvPr/>
            </p:nvSpPr>
            <p:spPr>
              <a:xfrm>
                <a:off x="2144316" y="5387326"/>
                <a:ext cx="4855368"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i="1" smtClean="0">
                          <a:solidFill>
                            <a:prstClr val="black"/>
                          </a:solidFill>
                          <a:latin typeface="Cambria Math" panose="02040503050406030204" pitchFamily="18" charset="0"/>
                        </a:rPr>
                        <m:t>𝑦</m:t>
                      </m:r>
                      <m:r>
                        <a:rPr lang="en-US" sz="7200" i="1" smtClean="0">
                          <a:solidFill>
                            <a:prstClr val="black"/>
                          </a:solidFill>
                          <a:latin typeface="Cambria Math" panose="02040503050406030204" pitchFamily="18" charset="0"/>
                        </a:rPr>
                        <m:t>=</m:t>
                      </m:r>
                      <m:r>
                        <a:rPr lang="en-US" sz="7200" i="1" smtClean="0">
                          <a:solidFill>
                            <a:prstClr val="black"/>
                          </a:solidFill>
                          <a:latin typeface="Cambria Math" panose="02040503050406030204" pitchFamily="18" charset="0"/>
                        </a:rPr>
                        <m:t>𝑚𝑥</m:t>
                      </m:r>
                      <m:r>
                        <a:rPr lang="en-US" sz="7200" i="1" smtClean="0">
                          <a:solidFill>
                            <a:prstClr val="black"/>
                          </a:solidFill>
                          <a:latin typeface="Cambria Math" panose="02040503050406030204" pitchFamily="18" charset="0"/>
                        </a:rPr>
                        <m:t>+</m:t>
                      </m:r>
                      <m:r>
                        <a:rPr lang="en-US" sz="7200" i="1" smtClean="0">
                          <a:solidFill>
                            <a:prstClr val="black"/>
                          </a:solidFill>
                          <a:latin typeface="Cambria Math" panose="02040503050406030204" pitchFamily="18" charset="0"/>
                        </a:rPr>
                        <m:t>𝑏</m:t>
                      </m:r>
                    </m:oMath>
                  </m:oMathPara>
                </a14:m>
                <a:endParaRPr lang="en-US" sz="7200">
                  <a:solidFill>
                    <a:prstClr val="black"/>
                  </a:solidFill>
                  <a:latin typeface="Century Gothic" panose="020B0502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44316" y="5387326"/>
                <a:ext cx="4855368" cy="1107996"/>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p:cNvCxnSpPr/>
          <p:nvPr/>
        </p:nvCxnSpPr>
        <p:spPr>
          <a:xfrm flipV="1">
            <a:off x="2758397" y="1288122"/>
            <a:ext cx="0" cy="365760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58397" y="4926127"/>
            <a:ext cx="3657600"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758397" y="1479478"/>
            <a:ext cx="4495158" cy="3446649"/>
          </a:xfrm>
          <a:prstGeom prst="straightConnector1">
            <a:avLst/>
          </a:prstGeom>
          <a:ln w="635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1987610" y="2824534"/>
                <a:ext cx="513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solidFill>
                            <a:prstClr val="black"/>
                          </a:solidFill>
                          <a:latin typeface="Cambria Math" panose="02040503050406030204" pitchFamily="18" charset="0"/>
                        </a:rPr>
                        <m:t>𝑦</m:t>
                      </m:r>
                    </m:oMath>
                  </m:oMathPara>
                </a14:m>
                <a:endParaRPr lang="en-US" sz="3200"/>
              </a:p>
            </p:txBody>
          </p:sp>
        </mc:Choice>
        <mc:Fallback xmlns="">
          <p:sp>
            <p:nvSpPr>
              <p:cNvPr id="17" name="Rectangle 16"/>
              <p:cNvSpPr>
                <a:spLocks noRot="1" noChangeAspect="1" noMove="1" noResize="1" noEditPoints="1" noAdjustHandles="1" noChangeArrowheads="1" noChangeShapeType="1" noTextEdit="1"/>
              </p:cNvSpPr>
              <p:nvPr/>
            </p:nvSpPr>
            <p:spPr>
              <a:xfrm>
                <a:off x="1987610" y="2824534"/>
                <a:ext cx="513859"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330267" y="4926127"/>
                <a:ext cx="513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prstClr val="black"/>
                          </a:solidFill>
                          <a:latin typeface="Cambria Math" panose="02040503050406030204" pitchFamily="18" charset="0"/>
                        </a:rPr>
                        <m:t>𝑥</m:t>
                      </m:r>
                    </m:oMath>
                  </m:oMathPara>
                </a14:m>
                <a:endParaRPr lang="en-US" sz="3200"/>
              </a:p>
            </p:txBody>
          </p:sp>
        </mc:Choice>
        <mc:Fallback xmlns="">
          <p:sp>
            <p:nvSpPr>
              <p:cNvPr id="18" name="Rectangle 17"/>
              <p:cNvSpPr>
                <a:spLocks noRot="1" noChangeAspect="1" noMove="1" noResize="1" noEditPoints="1" noAdjustHandles="1" noChangeArrowheads="1" noChangeShapeType="1" noTextEdit="1"/>
              </p:cNvSpPr>
              <p:nvPr/>
            </p:nvSpPr>
            <p:spPr>
              <a:xfrm>
                <a:off x="4330267" y="4926127"/>
                <a:ext cx="513859" cy="5847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926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Uncertainty &amp; statistics </a:t>
            </a:r>
          </a:p>
        </p:txBody>
      </p:sp>
      <p:pic>
        <p:nvPicPr>
          <p:cNvPr id="4098" name="Picture 2" descr="https://www.mtabus.org/wp-content/uploads/2012/01/1242_LowAngle_Schoolb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711" y="2124868"/>
            <a:ext cx="4384578" cy="2608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984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9835" y="1512323"/>
            <a:ext cx="8724165" cy="3600986"/>
          </a:xfrm>
          <a:prstGeom prst="rect">
            <a:avLst/>
          </a:prstGeom>
          <a:noFill/>
        </p:spPr>
        <p:txBody>
          <a:bodyPr wrap="square" rtlCol="0">
            <a:spAutoFit/>
          </a:bodyPr>
          <a:lstStyle/>
          <a:p>
            <a:pPr marL="339725" indent="-339725">
              <a:spcAft>
                <a:spcPts val="1200"/>
              </a:spcAft>
              <a:buFont typeface="Arial" panose="020B0604020202020204" pitchFamily="34" charset="0"/>
              <a:buChar char="•"/>
            </a:pPr>
            <a:r>
              <a:rPr lang="en-US" sz="2400">
                <a:solidFill>
                  <a:prstClr val="black"/>
                </a:solidFill>
                <a:latin typeface="Century Gothic" panose="020B0502020202020204" pitchFamily="34" charset="0"/>
                <a:ea typeface="Cambria Math" panose="02040503050406030204" pitchFamily="18" charset="0"/>
              </a:rPr>
              <a:t>How many individuals are there?</a:t>
            </a:r>
          </a:p>
          <a:p>
            <a:pPr marL="339725" indent="-339725">
              <a:spcAft>
                <a:spcPts val="1200"/>
              </a:spcAft>
              <a:buFont typeface="Arial" panose="020B0604020202020204" pitchFamily="34" charset="0"/>
              <a:buChar char="•"/>
            </a:pPr>
            <a:endParaRPr lang="en-US" sz="2400">
              <a:solidFill>
                <a:prstClr val="black"/>
              </a:solidFill>
              <a:latin typeface="Century Gothic" panose="020B0502020202020204" pitchFamily="34" charset="0"/>
              <a:ea typeface="Cambria Math" panose="02040503050406030204" pitchFamily="18" charset="0"/>
            </a:endParaRPr>
          </a:p>
          <a:p>
            <a:pPr marL="339725" indent="-339725">
              <a:spcAft>
                <a:spcPts val="1200"/>
              </a:spcAft>
              <a:buFont typeface="Arial" panose="020B0604020202020204" pitchFamily="34" charset="0"/>
              <a:buChar char="•"/>
            </a:pPr>
            <a:endParaRPr lang="en-US" sz="2400">
              <a:solidFill>
                <a:prstClr val="black"/>
              </a:solidFill>
              <a:latin typeface="Century Gothic" panose="020B0502020202020204" pitchFamily="34" charset="0"/>
              <a:ea typeface="Cambria Math" panose="02040503050406030204" pitchFamily="18" charset="0"/>
            </a:endParaRPr>
          </a:p>
          <a:p>
            <a:pPr marL="342900" indent="-342900">
              <a:spcAft>
                <a:spcPts val="1200"/>
              </a:spcAft>
              <a:buFont typeface="Arial" panose="020B0604020202020204" pitchFamily="34" charset="0"/>
              <a:buChar char="•"/>
            </a:pPr>
            <a:r>
              <a:rPr lang="en-US" sz="2400">
                <a:solidFill>
                  <a:prstClr val="black"/>
                </a:solidFill>
                <a:latin typeface="Century Gothic" panose="020B0502020202020204" pitchFamily="34" charset="0"/>
                <a:ea typeface="Cambria Math" panose="02040503050406030204" pitchFamily="18" charset="0"/>
              </a:rPr>
              <a:t>Where are these individuals located?</a:t>
            </a:r>
          </a:p>
          <a:p>
            <a:pPr marL="342900" indent="-342900">
              <a:spcAft>
                <a:spcPts val="1200"/>
              </a:spcAft>
              <a:buFont typeface="Arial" panose="020B0604020202020204" pitchFamily="34" charset="0"/>
              <a:buChar char="•"/>
            </a:pPr>
            <a:endParaRPr lang="en-US" sz="2400">
              <a:solidFill>
                <a:prstClr val="black"/>
              </a:solidFill>
              <a:latin typeface="Century Gothic" panose="020B0502020202020204" pitchFamily="34" charset="0"/>
              <a:ea typeface="Cambria Math" panose="02040503050406030204" pitchFamily="18" charset="0"/>
            </a:endParaRPr>
          </a:p>
          <a:p>
            <a:pPr marL="342900" indent="-342900">
              <a:spcAft>
                <a:spcPts val="1200"/>
              </a:spcAft>
              <a:buFont typeface="Arial" panose="020B0604020202020204" pitchFamily="34" charset="0"/>
              <a:buChar char="•"/>
            </a:pPr>
            <a:endParaRPr lang="en-US" sz="2400">
              <a:solidFill>
                <a:prstClr val="black"/>
              </a:solidFill>
              <a:latin typeface="Century Gothic" panose="020B0502020202020204" pitchFamily="34" charset="0"/>
              <a:ea typeface="Cambria Math" panose="02040503050406030204" pitchFamily="18" charset="0"/>
            </a:endParaRPr>
          </a:p>
          <a:p>
            <a:pPr marL="342900" indent="-342900">
              <a:spcAft>
                <a:spcPts val="1200"/>
              </a:spcAft>
              <a:buFont typeface="Arial" panose="020B0604020202020204" pitchFamily="34" charset="0"/>
              <a:buChar char="•"/>
            </a:pPr>
            <a:r>
              <a:rPr lang="en-US" sz="2400">
                <a:solidFill>
                  <a:prstClr val="black"/>
                </a:solidFill>
                <a:latin typeface="Century Gothic" panose="020B0502020202020204" pitchFamily="34" charset="0"/>
                <a:ea typeface="Cambria Math" panose="02040503050406030204" pitchFamily="18" charset="0"/>
              </a:rPr>
              <a:t>How is this population changing over time?</a:t>
            </a:r>
          </a:p>
        </p:txBody>
      </p:sp>
      <p:sp>
        <p:nvSpPr>
          <p:cNvPr id="14" name="Rounded Rectangle 13"/>
          <p:cNvSpPr/>
          <p:nvPr/>
        </p:nvSpPr>
        <p:spPr>
          <a:xfrm>
            <a:off x="3599453" y="3863159"/>
            <a:ext cx="1941930" cy="592019"/>
          </a:xfrm>
          <a:prstGeom prst="roundRect">
            <a:avLst/>
          </a:prstGeom>
          <a:solidFill>
            <a:srgbClr val="00B0F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Models in ecology</a:t>
            </a:r>
          </a:p>
        </p:txBody>
      </p:sp>
      <p:cxnSp>
        <p:nvCxnSpPr>
          <p:cNvPr id="35" name="Straight Arrow Connector 34"/>
          <p:cNvCxnSpPr/>
          <p:nvPr/>
        </p:nvCxnSpPr>
        <p:spPr>
          <a:xfrm>
            <a:off x="4173589" y="5919491"/>
            <a:ext cx="746023" cy="0"/>
          </a:xfrm>
          <a:prstGeom prst="straightConnector1">
            <a:avLst/>
          </a:prstGeom>
          <a:noFill/>
          <a:ln w="50800" cap="flat" cmpd="sng" algn="ctr">
            <a:solidFill>
              <a:sysClr val="windowText" lastClr="000000"/>
            </a:solidFill>
            <a:prstDash val="solid"/>
            <a:miter lim="800000"/>
            <a:tailEnd type="triangle"/>
          </a:ln>
          <a:effectLst/>
        </p:spPr>
      </p:cxnSp>
      <p:pic>
        <p:nvPicPr>
          <p:cNvPr id="4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7222" y="2029363"/>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937" y="2070283"/>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2722" y="215691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9858" y="211779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2208" y="2202871"/>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7863" y="238184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6100" y="2431254"/>
            <a:ext cx="773329" cy="491064"/>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p:cNvGrpSpPr/>
          <p:nvPr/>
        </p:nvGrpSpPr>
        <p:grpSpPr>
          <a:xfrm>
            <a:off x="1774783" y="5522824"/>
            <a:ext cx="1720465" cy="892955"/>
            <a:chOff x="6427144" y="973473"/>
            <a:chExt cx="1720465" cy="892955"/>
          </a:xfrm>
        </p:grpSpPr>
        <p:pic>
          <p:nvPicPr>
            <p:cNvPr id="53"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1644" y="973473"/>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4359" y="1014393"/>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7144" y="110102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74280" y="106190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30" y="1146981"/>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2285" y="132595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0522" y="1375364"/>
              <a:ext cx="773329" cy="491064"/>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5066" y="569633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ichigan"/>
          <p:cNvPicPr>
            <a:picLocks noChangeAspect="1" noChangeArrowheads="1"/>
          </p:cNvPicPr>
          <p:nvPr/>
        </p:nvPicPr>
        <p:blipFill rotWithShape="1">
          <a:blip r:embed="rId4" cstate="print">
            <a:duotone>
              <a:prstClr val="black"/>
              <a:srgbClr val="00B050">
                <a:tint val="45000"/>
                <a:satMod val="400000"/>
              </a:srgbClr>
            </a:duotone>
            <a:extLst>
              <a:ext uri="{28A0092B-C50C-407E-A947-70E740481C1C}">
                <a14:useLocalDpi xmlns:a14="http://schemas.microsoft.com/office/drawing/2010/main" val="0"/>
              </a:ext>
            </a:extLst>
          </a:blip>
          <a:srcRect l="40274" t="26272"/>
          <a:stretch/>
        </p:blipFill>
        <p:spPr bwMode="auto">
          <a:xfrm rot="5400000">
            <a:off x="4303430" y="3218222"/>
            <a:ext cx="456098" cy="1864051"/>
          </a:xfrm>
          <a:prstGeom prst="rect">
            <a:avLst/>
          </a:prstGeom>
          <a:noFill/>
          <a:ln>
            <a:noFill/>
          </a:ln>
        </p:spPr>
      </p:pic>
      <p:pic>
        <p:nvPicPr>
          <p:cNvPr id="51"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1477" y="3869932"/>
            <a:ext cx="505111" cy="32074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2752" y="3994551"/>
            <a:ext cx="505111" cy="3207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2596" y="3790842"/>
            <a:ext cx="505111" cy="3207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932" y="3966835"/>
            <a:ext cx="505111" cy="32074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i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9865" y="5240861"/>
            <a:ext cx="601372" cy="5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79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25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75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125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150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Population change</a:t>
            </a:r>
          </a:p>
        </p:txBody>
      </p:sp>
      <p:grpSp>
        <p:nvGrpSpPr>
          <p:cNvPr id="51" name="Group 50"/>
          <p:cNvGrpSpPr/>
          <p:nvPr/>
        </p:nvGrpSpPr>
        <p:grpSpPr>
          <a:xfrm>
            <a:off x="252255" y="881725"/>
            <a:ext cx="4002676" cy="2532535"/>
            <a:chOff x="252255" y="881725"/>
            <a:chExt cx="4002676" cy="2532535"/>
          </a:xfrm>
        </p:grpSpPr>
        <p:pic>
          <p:nvPicPr>
            <p:cNvPr id="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255" y="1040281"/>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7977" y="1560804"/>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891" y="2090551"/>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8273" y="1752570"/>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2033" y="2272774"/>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809" y="932004"/>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808" y="283702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7082" y="251830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602" y="88172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1608" y="2923196"/>
              <a:ext cx="773329" cy="4910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5748539" y="881725"/>
            <a:ext cx="2162772" cy="954107"/>
          </a:xfrm>
          <a:prstGeom prst="rect">
            <a:avLst/>
          </a:prstGeom>
        </p:spPr>
        <p:txBody>
          <a:bodyPr wrap="none">
            <a:spAutoFit/>
          </a:bodyPr>
          <a:lstStyle/>
          <a:p>
            <a:pPr algn="ctr"/>
            <a:r>
              <a:rPr lang="en-US" sz="2800">
                <a:solidFill>
                  <a:prstClr val="black"/>
                </a:solidFill>
                <a:latin typeface="Century Gothic" panose="020B0502020202020204" pitchFamily="34" charset="0"/>
                <a:cs typeface="Arial" pitchFamily="34" charset="0"/>
              </a:rPr>
              <a:t>Population </a:t>
            </a:r>
          </a:p>
          <a:p>
            <a:pPr algn="ctr"/>
            <a:r>
              <a:rPr lang="en-US" sz="2800">
                <a:solidFill>
                  <a:prstClr val="black"/>
                </a:solidFill>
                <a:latin typeface="Century Gothic" panose="020B0502020202020204" pitchFamily="34" charset="0"/>
                <a:cs typeface="Arial" pitchFamily="34" charset="0"/>
              </a:rPr>
              <a:t>Last Year</a:t>
            </a:r>
          </a:p>
        </p:txBody>
      </p:sp>
      <mc:AlternateContent xmlns:mc="http://schemas.openxmlformats.org/markup-compatibility/2006" xmlns:a14="http://schemas.microsoft.com/office/drawing/2010/main">
        <mc:Choice Requires="a14">
          <p:sp>
            <p:nvSpPr>
              <p:cNvPr id="19" name="TextBox 18"/>
              <p:cNvSpPr txBox="1"/>
              <p:nvPr/>
            </p:nvSpPr>
            <p:spPr>
              <a:xfrm>
                <a:off x="5212848" y="2021634"/>
                <a:ext cx="3234154"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b="0" i="1" smtClean="0">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𝑡</m:t>
                          </m:r>
                          <m:r>
                            <a:rPr lang="en-US" sz="5400" b="0" i="1" smtClean="0">
                              <a:solidFill>
                                <a:prstClr val="black"/>
                              </a:solidFill>
                              <a:latin typeface="Cambria Math" panose="02040503050406030204" pitchFamily="18" charset="0"/>
                            </a:rPr>
                            <m:t>−1</m:t>
                          </m:r>
                        </m:sub>
                      </m:sSub>
                      <m:r>
                        <a:rPr lang="en-US" sz="5400" i="1" smtClean="0">
                          <a:solidFill>
                            <a:prstClr val="black"/>
                          </a:solidFill>
                          <a:latin typeface="Cambria Math" panose="02040503050406030204" pitchFamily="18" charset="0"/>
                        </a:rPr>
                        <m:t>=</m:t>
                      </m:r>
                      <m:r>
                        <a:rPr lang="en-US" sz="5400" b="0" i="1" smtClean="0">
                          <a:solidFill>
                            <a:prstClr val="black"/>
                          </a:solidFill>
                          <a:latin typeface="Cambria Math" panose="02040503050406030204" pitchFamily="18" charset="0"/>
                        </a:rPr>
                        <m:t>10</m:t>
                      </m:r>
                    </m:oMath>
                  </m:oMathPara>
                </a14:m>
                <a:endParaRPr lang="en-US" sz="5400">
                  <a:solidFill>
                    <a:prstClr val="black"/>
                  </a:solidFill>
                  <a:latin typeface="Century Gothic" panose="020B050202020202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212848" y="2021634"/>
                <a:ext cx="3234154" cy="830997"/>
              </a:xfrm>
              <a:prstGeom prst="rect">
                <a:avLst/>
              </a:prstGeom>
              <a:blipFill>
                <a:blip r:embed="rId4"/>
                <a:stretch>
                  <a:fillRect/>
                </a:stretch>
              </a:blipFill>
            </p:spPr>
            <p:txBody>
              <a:bodyPr/>
              <a:lstStyle/>
              <a:p>
                <a:r>
                  <a:rPr lang="en-US">
                    <a:noFill/>
                  </a:rPr>
                  <a:t> </a:t>
                </a:r>
              </a:p>
            </p:txBody>
          </p:sp>
        </mc:Fallback>
      </mc:AlternateContent>
      <p:sp>
        <p:nvSpPr>
          <p:cNvPr id="42" name="Rectangle 41"/>
          <p:cNvSpPr/>
          <p:nvPr/>
        </p:nvSpPr>
        <p:spPr>
          <a:xfrm>
            <a:off x="1240222" y="3888383"/>
            <a:ext cx="2162772" cy="954107"/>
          </a:xfrm>
          <a:prstGeom prst="rect">
            <a:avLst/>
          </a:prstGeom>
        </p:spPr>
        <p:txBody>
          <a:bodyPr wrap="none">
            <a:spAutoFit/>
          </a:bodyPr>
          <a:lstStyle/>
          <a:p>
            <a:pPr algn="ctr"/>
            <a:r>
              <a:rPr lang="en-US" sz="2800">
                <a:solidFill>
                  <a:prstClr val="black"/>
                </a:solidFill>
                <a:latin typeface="Century Gothic" panose="020B0502020202020204" pitchFamily="34" charset="0"/>
                <a:cs typeface="Arial" pitchFamily="34" charset="0"/>
              </a:rPr>
              <a:t>Population </a:t>
            </a:r>
          </a:p>
          <a:p>
            <a:pPr algn="ctr"/>
            <a:r>
              <a:rPr lang="en-US" sz="2800">
                <a:solidFill>
                  <a:prstClr val="black"/>
                </a:solidFill>
                <a:latin typeface="Century Gothic" panose="020B0502020202020204" pitchFamily="34" charset="0"/>
                <a:cs typeface="Arial" pitchFamily="34" charset="0"/>
              </a:rPr>
              <a:t>This Year</a:t>
            </a:r>
          </a:p>
        </p:txBody>
      </p:sp>
      <mc:AlternateContent xmlns:mc="http://schemas.openxmlformats.org/markup-compatibility/2006" xmlns:a14="http://schemas.microsoft.com/office/drawing/2010/main">
        <mc:Choice Requires="a14">
          <p:sp>
            <p:nvSpPr>
              <p:cNvPr id="44" name="Rectangle 43"/>
              <p:cNvSpPr/>
              <p:nvPr/>
            </p:nvSpPr>
            <p:spPr>
              <a:xfrm>
                <a:off x="937508" y="5001777"/>
                <a:ext cx="272472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i="1">
                              <a:solidFill>
                                <a:prstClr val="black"/>
                              </a:solidFill>
                              <a:latin typeface="Cambria Math" panose="02040503050406030204" pitchFamily="18" charset="0"/>
                            </a:rPr>
                            <m:t>𝑡</m:t>
                          </m:r>
                        </m:sub>
                      </m:sSub>
                      <m:r>
                        <a:rPr lang="en-US" sz="5400" i="1">
                          <a:solidFill>
                            <a:prstClr val="black"/>
                          </a:solidFill>
                          <a:latin typeface="Cambria Math" panose="02040503050406030204" pitchFamily="18" charset="0"/>
                        </a:rPr>
                        <m:t>=</m:t>
                      </m:r>
                      <m:r>
                        <a:rPr lang="en-US" sz="5400" b="0" i="1" smtClean="0">
                          <a:solidFill>
                            <a:prstClr val="black"/>
                          </a:solidFill>
                          <a:latin typeface="Cambria Math" panose="02040503050406030204" pitchFamily="18" charset="0"/>
                        </a:rPr>
                        <m:t>20</m:t>
                      </m:r>
                    </m:oMath>
                  </m:oMathPara>
                </a14:m>
                <a:endParaRPr lang="en-US"/>
              </a:p>
            </p:txBody>
          </p:sp>
        </mc:Choice>
        <mc:Fallback xmlns="">
          <p:sp>
            <p:nvSpPr>
              <p:cNvPr id="44" name="Rectangle 43"/>
              <p:cNvSpPr>
                <a:spLocks noRot="1" noChangeAspect="1" noMove="1" noResize="1" noEditPoints="1" noAdjustHandles="1" noChangeArrowheads="1" noChangeShapeType="1" noTextEdit="1"/>
              </p:cNvSpPr>
              <p:nvPr/>
            </p:nvSpPr>
            <p:spPr>
              <a:xfrm>
                <a:off x="937508" y="5001777"/>
                <a:ext cx="2724720" cy="923330"/>
              </a:xfrm>
              <a:prstGeom prst="rect">
                <a:avLst/>
              </a:prstGeom>
              <a:blipFill>
                <a:blip r:embed="rId5"/>
                <a:stretch>
                  <a:fillRect/>
                </a:stretch>
              </a:blipFill>
            </p:spPr>
            <p:txBody>
              <a:bodyPr/>
              <a:lstStyle/>
              <a:p>
                <a:r>
                  <a:rPr lang="en-US">
                    <a:noFill/>
                  </a:rPr>
                  <a:t> </a:t>
                </a:r>
              </a:p>
            </p:txBody>
          </p:sp>
        </mc:Fallback>
      </mc:AlternateContent>
      <p:grpSp>
        <p:nvGrpSpPr>
          <p:cNvPr id="52" name="Group 51"/>
          <p:cNvGrpSpPr/>
          <p:nvPr/>
        </p:nvGrpSpPr>
        <p:grpSpPr>
          <a:xfrm>
            <a:off x="4678828" y="3475836"/>
            <a:ext cx="4345392" cy="3209140"/>
            <a:chOff x="4678828" y="3475836"/>
            <a:chExt cx="4345392" cy="3209140"/>
          </a:xfrm>
        </p:grpSpPr>
        <p:pic>
          <p:nvPicPr>
            <p:cNvPr id="20"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6921" y="4716849"/>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2847" y="538052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7507" y="611682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4204" y="5204799"/>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183" y="6062249"/>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7460" y="3598327"/>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3254" y="480193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232" y="5434043"/>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0891" y="4507520"/>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170" y="6034554"/>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9925" y="3796894"/>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3683" y="4670457"/>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4757" y="380793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6674" y="5506071"/>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9130" y="619391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8828" y="422310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3123" y="439665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3673" y="403425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6218" y="347583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5590" y="4176710"/>
              <a:ext cx="773329" cy="491064"/>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TextBox 52"/>
          <p:cNvSpPr txBox="1"/>
          <p:nvPr/>
        </p:nvSpPr>
        <p:spPr>
          <a:xfrm rot="997434">
            <a:off x="1736032" y="2993415"/>
            <a:ext cx="5974535" cy="1200329"/>
          </a:xfrm>
          <a:prstGeom prst="rect">
            <a:avLst/>
          </a:prstGeom>
          <a:solidFill>
            <a:schemeClr val="bg1"/>
          </a:solidFill>
          <a:ln>
            <a:solidFill>
              <a:schemeClr val="tx1"/>
            </a:solidFill>
          </a:ln>
        </p:spPr>
        <p:txBody>
          <a:bodyPr wrap="square" rtlCol="0">
            <a:spAutoFit/>
          </a:bodyPr>
          <a:lstStyle/>
          <a:p>
            <a:pPr algn="ctr"/>
            <a:r>
              <a:rPr lang="en-US" sz="7200">
                <a:solidFill>
                  <a:prstClr val="black"/>
                </a:solidFill>
                <a:latin typeface="Century Gothic" panose="020B0502020202020204" pitchFamily="34" charset="0"/>
                <a:cs typeface="Arial" pitchFamily="34" charset="0"/>
              </a:rPr>
              <a:t>INCREASING!</a:t>
            </a:r>
          </a:p>
        </p:txBody>
      </p:sp>
    </p:spTree>
    <p:extLst>
      <p:ext uri="{BB962C8B-B14F-4D97-AF65-F5344CB8AC3E}">
        <p14:creationId xmlns:p14="http://schemas.microsoft.com/office/powerpoint/2010/main" val="362388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Population change</a:t>
            </a:r>
          </a:p>
        </p:txBody>
      </p:sp>
      <mc:AlternateContent xmlns:mc="http://schemas.openxmlformats.org/markup-compatibility/2006" xmlns:a14="http://schemas.microsoft.com/office/drawing/2010/main">
        <mc:Choice Requires="a14">
          <p:sp>
            <p:nvSpPr>
              <p:cNvPr id="6" name="TextBox 5"/>
              <p:cNvSpPr txBox="1"/>
              <p:nvPr/>
            </p:nvSpPr>
            <p:spPr>
              <a:xfrm>
                <a:off x="2784491" y="3788241"/>
                <a:ext cx="3575018" cy="1180323"/>
              </a:xfrm>
              <a:prstGeom prst="rect">
                <a:avLst/>
              </a:prstGeom>
              <a:noFill/>
            </p:spPr>
            <p:txBody>
              <a:bodyPr wrap="none" lIns="0" tIns="0" rIns="0" bIns="0" rtlCol="0">
                <a:spAutoFit/>
              </a:bodyPr>
              <a:lstStyle/>
              <a:p>
                <a:r>
                  <a:rPr lang="en-US" sz="540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r>
                          <a:rPr lang="en-US" sz="5400" b="0" i="1" smtClean="0">
                            <a:solidFill>
                              <a:prstClr val="black"/>
                            </a:solidFill>
                            <a:latin typeface="Cambria Math" panose="02040503050406030204" pitchFamily="18" charset="0"/>
                          </a:rPr>
                          <m:t>20</m:t>
                        </m:r>
                      </m:num>
                      <m:den>
                        <m:r>
                          <a:rPr lang="en-US" sz="5400" b="0" i="1" smtClean="0">
                            <a:solidFill>
                              <a:prstClr val="black"/>
                            </a:solidFill>
                            <a:latin typeface="Cambria Math" panose="02040503050406030204" pitchFamily="18" charset="0"/>
                          </a:rPr>
                          <m:t>10</m:t>
                        </m:r>
                      </m:den>
                    </m:f>
                  </m:oMath>
                </a14:m>
                <a:endParaRPr lang="en-US" sz="5400">
                  <a:solidFill>
                    <a:prstClr val="black"/>
                  </a:solidFill>
                  <a:latin typeface="Century Gothic" panose="020B0502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84491" y="3788241"/>
                <a:ext cx="3575018" cy="1180323"/>
              </a:xfrm>
              <a:prstGeom prst="rect">
                <a:avLst/>
              </a:prstGeom>
              <a:blipFill>
                <a:blip r:embed="rId3"/>
                <a:stretch>
                  <a:fillRect l="-11775" t="-3093" b="-20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884679" y="5741160"/>
                <a:ext cx="3374642" cy="830997"/>
              </a:xfrm>
              <a:prstGeom prst="rect">
                <a:avLst/>
              </a:prstGeom>
              <a:noFill/>
            </p:spPr>
            <p:txBody>
              <a:bodyPr wrap="none" lIns="0" tIns="0" rIns="0" bIns="0" rtlCol="0">
                <a:spAutoFit/>
              </a:bodyPr>
              <a:lstStyle/>
              <a:p>
                <a:r>
                  <a:rPr lang="en-US" sz="540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=2</m:t>
                    </m:r>
                  </m:oMath>
                </a14:m>
                <a:endParaRPr lang="en-US" sz="5400">
                  <a:solidFill>
                    <a:prstClr val="black"/>
                  </a:solidFill>
                  <a:latin typeface="Century Gothic" panose="020B0502020202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884679" y="5741160"/>
                <a:ext cx="3374642" cy="830997"/>
              </a:xfrm>
              <a:prstGeom prst="rect">
                <a:avLst/>
              </a:prstGeom>
              <a:blipFill>
                <a:blip r:embed="rId4"/>
                <a:stretch>
                  <a:fillRect l="-12274" t="-25735"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511051" y="1399689"/>
                <a:ext cx="4121898" cy="1282980"/>
              </a:xfrm>
              <a:prstGeom prst="rect">
                <a:avLst/>
              </a:prstGeom>
              <a:noFill/>
            </p:spPr>
            <p:txBody>
              <a:bodyPr wrap="none" lIns="0" tIns="0" rIns="0" bIns="0" rtlCol="0">
                <a:spAutoFit/>
              </a:bodyPr>
              <a:lstStyle/>
              <a:p>
                <a:r>
                  <a:rPr lang="en-US" sz="540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i="1">
                                <a:solidFill>
                                  <a:prstClr val="black"/>
                                </a:solidFill>
                                <a:latin typeface="Cambria Math" panose="02040503050406030204" pitchFamily="18" charset="0"/>
                              </a:rPr>
                              <m:t>𝑡</m:t>
                            </m:r>
                          </m:sub>
                        </m:sSub>
                      </m:num>
                      <m:den>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i="1">
                                <a:solidFill>
                                  <a:prstClr val="black"/>
                                </a:solidFill>
                                <a:latin typeface="Cambria Math" panose="02040503050406030204" pitchFamily="18" charset="0"/>
                              </a:rPr>
                              <m:t>𝑡</m:t>
                            </m:r>
                            <m:r>
                              <a:rPr lang="en-US" sz="5400" i="1">
                                <a:solidFill>
                                  <a:prstClr val="black"/>
                                </a:solidFill>
                                <a:latin typeface="Cambria Math" panose="02040503050406030204" pitchFamily="18" charset="0"/>
                              </a:rPr>
                              <m:t>−1</m:t>
                            </m:r>
                          </m:sub>
                        </m:sSub>
                      </m:den>
                    </m:f>
                  </m:oMath>
                </a14:m>
                <a:endParaRPr lang="en-US" sz="5400">
                  <a:solidFill>
                    <a:prstClr val="black"/>
                  </a:solidFill>
                  <a:latin typeface="Century Gothic" panose="020B0502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511051" y="1399689"/>
                <a:ext cx="4121898" cy="1282980"/>
              </a:xfrm>
              <a:prstGeom prst="rect">
                <a:avLst/>
              </a:prstGeom>
              <a:blipFill>
                <a:blip r:embed="rId5"/>
                <a:stretch>
                  <a:fillRect l="-10207" t="-3333" b="-10476"/>
                </a:stretch>
              </a:blipFill>
            </p:spPr>
            <p:txBody>
              <a:bodyPr/>
              <a:lstStyle/>
              <a:p>
                <a:r>
                  <a:rPr lang="en-US">
                    <a:noFill/>
                  </a:rPr>
                  <a:t> </a:t>
                </a:r>
              </a:p>
            </p:txBody>
          </p:sp>
        </mc:Fallback>
      </mc:AlternateContent>
    </p:spTree>
    <p:extLst>
      <p:ext uri="{BB962C8B-B14F-4D97-AF65-F5344CB8AC3E}">
        <p14:creationId xmlns:p14="http://schemas.microsoft.com/office/powerpoint/2010/main" val="307351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Population change</a:t>
            </a:r>
          </a:p>
        </p:txBody>
      </p:sp>
      <mc:AlternateContent xmlns:mc="http://schemas.openxmlformats.org/markup-compatibility/2006" xmlns:a14="http://schemas.microsoft.com/office/drawing/2010/main">
        <mc:Choice Requires="a14">
          <p:sp>
            <p:nvSpPr>
              <p:cNvPr id="6" name="TextBox 5"/>
              <p:cNvSpPr txBox="1"/>
              <p:nvPr/>
            </p:nvSpPr>
            <p:spPr>
              <a:xfrm>
                <a:off x="2784491" y="3593580"/>
                <a:ext cx="3575018" cy="1192186"/>
              </a:xfrm>
              <a:prstGeom prst="rect">
                <a:avLst/>
              </a:prstGeom>
              <a:noFill/>
            </p:spPr>
            <p:txBody>
              <a:bodyPr wrap="none" lIns="0" tIns="0" rIns="0" bIns="0" rtlCol="0">
                <a:spAutoFit/>
              </a:bodyPr>
              <a:lstStyle/>
              <a:p>
                <a:r>
                  <a:rPr lang="en-US" sz="540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r>
                          <a:rPr lang="en-US" sz="5400" b="0" i="1" smtClean="0">
                            <a:solidFill>
                              <a:prstClr val="black"/>
                            </a:solidFill>
                            <a:latin typeface="Cambria Math" panose="02040503050406030204" pitchFamily="18" charset="0"/>
                          </a:rPr>
                          <m:t>5</m:t>
                        </m:r>
                      </m:num>
                      <m:den>
                        <m:r>
                          <a:rPr lang="en-US" sz="5400" b="0" i="1" smtClean="0">
                            <a:solidFill>
                              <a:prstClr val="black"/>
                            </a:solidFill>
                            <a:latin typeface="Cambria Math" panose="02040503050406030204" pitchFamily="18" charset="0"/>
                          </a:rPr>
                          <m:t>10</m:t>
                        </m:r>
                      </m:den>
                    </m:f>
                  </m:oMath>
                </a14:m>
                <a:endParaRPr lang="en-US" sz="5400">
                  <a:solidFill>
                    <a:prstClr val="black"/>
                  </a:solidFill>
                  <a:latin typeface="Century Gothic" panose="020B0502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84491" y="3593580"/>
                <a:ext cx="3575018" cy="1192186"/>
              </a:xfrm>
              <a:prstGeom prst="rect">
                <a:avLst/>
              </a:prstGeom>
              <a:blipFill>
                <a:blip r:embed="rId3"/>
                <a:stretch>
                  <a:fillRect l="-11775" t="-2041" b="-198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621786" y="5547074"/>
                <a:ext cx="3900427" cy="830997"/>
              </a:xfrm>
              <a:prstGeom prst="rect">
                <a:avLst/>
              </a:prstGeom>
              <a:noFill/>
            </p:spPr>
            <p:txBody>
              <a:bodyPr wrap="none" lIns="0" tIns="0" rIns="0" bIns="0" rtlCol="0">
                <a:spAutoFit/>
              </a:bodyPr>
              <a:lstStyle/>
              <a:p>
                <a:r>
                  <a:rPr lang="en-US" sz="540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r>
                      <a:rPr lang="en-US" sz="5400" b="0" i="1" smtClean="0">
                        <a:solidFill>
                          <a:prstClr val="black"/>
                        </a:solidFill>
                        <a:latin typeface="Cambria Math" panose="02040503050406030204" pitchFamily="18" charset="0"/>
                      </a:rPr>
                      <m:t>0.5</m:t>
                    </m:r>
                  </m:oMath>
                </a14:m>
                <a:endParaRPr lang="en-US" sz="5400">
                  <a:solidFill>
                    <a:prstClr val="black"/>
                  </a:solidFill>
                  <a:latin typeface="Century Gothic" panose="020B0502020202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621786" y="5547074"/>
                <a:ext cx="3900427" cy="830997"/>
              </a:xfrm>
              <a:prstGeom prst="rect">
                <a:avLst/>
              </a:prstGeom>
              <a:blipFill>
                <a:blip r:embed="rId4"/>
                <a:stretch>
                  <a:fillRect l="-10625" t="-25735"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675289" y="1262930"/>
                <a:ext cx="4121898" cy="1282980"/>
              </a:xfrm>
              <a:prstGeom prst="rect">
                <a:avLst/>
              </a:prstGeom>
              <a:noFill/>
            </p:spPr>
            <p:txBody>
              <a:bodyPr wrap="none" lIns="0" tIns="0" rIns="0" bIns="0" rtlCol="0">
                <a:spAutoFit/>
              </a:bodyPr>
              <a:lstStyle/>
              <a:p>
                <a:r>
                  <a:rPr lang="en-US" sz="540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i="1">
                                <a:solidFill>
                                  <a:prstClr val="black"/>
                                </a:solidFill>
                                <a:latin typeface="Cambria Math" panose="02040503050406030204" pitchFamily="18" charset="0"/>
                              </a:rPr>
                              <m:t>𝑡</m:t>
                            </m:r>
                          </m:sub>
                        </m:sSub>
                      </m:num>
                      <m:den>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i="1">
                                <a:solidFill>
                                  <a:prstClr val="black"/>
                                </a:solidFill>
                                <a:latin typeface="Cambria Math" panose="02040503050406030204" pitchFamily="18" charset="0"/>
                              </a:rPr>
                              <m:t>𝑡</m:t>
                            </m:r>
                            <m:r>
                              <a:rPr lang="en-US" sz="5400" i="1">
                                <a:solidFill>
                                  <a:prstClr val="black"/>
                                </a:solidFill>
                                <a:latin typeface="Cambria Math" panose="02040503050406030204" pitchFamily="18" charset="0"/>
                              </a:rPr>
                              <m:t>−1</m:t>
                            </m:r>
                          </m:sub>
                        </m:sSub>
                      </m:den>
                    </m:f>
                  </m:oMath>
                </a14:m>
                <a:endParaRPr lang="en-US" sz="5400">
                  <a:solidFill>
                    <a:prstClr val="black"/>
                  </a:solidFill>
                  <a:latin typeface="Century Gothic" panose="020B0502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675289" y="1262930"/>
                <a:ext cx="4121898" cy="1282980"/>
              </a:xfrm>
              <a:prstGeom prst="rect">
                <a:avLst/>
              </a:prstGeom>
              <a:blipFill>
                <a:blip r:embed="rId5"/>
                <a:stretch>
                  <a:fillRect l="-10207" t="-2844" b="-104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228883" y="2143140"/>
                <a:ext cx="2341603"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i="1">
                              <a:solidFill>
                                <a:prstClr val="black"/>
                              </a:solidFill>
                              <a:latin typeface="Cambria Math" panose="02040503050406030204" pitchFamily="18" charset="0"/>
                            </a:rPr>
                            <m:t>𝑡</m:t>
                          </m:r>
                        </m:sub>
                      </m:sSub>
                      <m:r>
                        <a:rPr lang="en-US" sz="5400" b="0" i="1" smtClean="0">
                          <a:solidFill>
                            <a:prstClr val="black"/>
                          </a:solidFill>
                          <a:latin typeface="Cambria Math" panose="02040503050406030204" pitchFamily="18" charset="0"/>
                        </a:rPr>
                        <m:t>=5</m:t>
                      </m:r>
                    </m:oMath>
                  </m:oMathPara>
                </a14:m>
                <a:endParaRPr lang="en-US"/>
              </a:p>
            </p:txBody>
          </p:sp>
        </mc:Choice>
        <mc:Fallback xmlns="">
          <p:sp>
            <p:nvSpPr>
              <p:cNvPr id="3" name="Rectangle 2"/>
              <p:cNvSpPr>
                <a:spLocks noRot="1" noChangeAspect="1" noMove="1" noResize="1" noEditPoints="1" noAdjustHandles="1" noChangeArrowheads="1" noChangeShapeType="1" noTextEdit="1"/>
              </p:cNvSpPr>
              <p:nvPr/>
            </p:nvSpPr>
            <p:spPr>
              <a:xfrm>
                <a:off x="1228883" y="2143140"/>
                <a:ext cx="2341603" cy="9233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7906" y="1070818"/>
                <a:ext cx="338355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i="1">
                              <a:solidFill>
                                <a:prstClr val="black"/>
                              </a:solidFill>
                              <a:latin typeface="Cambria Math" panose="02040503050406030204" pitchFamily="18" charset="0"/>
                            </a:rPr>
                            <m:t>𝑡</m:t>
                          </m:r>
                          <m:r>
                            <a:rPr lang="en-US" sz="5400" b="0" i="1" smtClean="0">
                              <a:solidFill>
                                <a:prstClr val="black"/>
                              </a:solidFill>
                              <a:latin typeface="Cambria Math" panose="02040503050406030204" pitchFamily="18" charset="0"/>
                            </a:rPr>
                            <m:t>−1</m:t>
                          </m:r>
                        </m:sub>
                      </m:sSub>
                      <m:r>
                        <a:rPr lang="en-US" sz="5400" b="0" i="1" smtClean="0">
                          <a:solidFill>
                            <a:prstClr val="black"/>
                          </a:solidFill>
                          <a:latin typeface="Cambria Math" panose="02040503050406030204" pitchFamily="18" charset="0"/>
                        </a:rPr>
                        <m:t>=10</m:t>
                      </m:r>
                    </m:oMath>
                  </m:oMathPara>
                </a14:m>
                <a:endParaRPr lang="en-US"/>
              </a:p>
            </p:txBody>
          </p:sp>
        </mc:Choice>
        <mc:Fallback xmlns="">
          <p:sp>
            <p:nvSpPr>
              <p:cNvPr id="10" name="Rectangle 9"/>
              <p:cNvSpPr>
                <a:spLocks noRot="1" noChangeAspect="1" noMove="1" noResize="1" noEditPoints="1" noAdjustHandles="1" noChangeArrowheads="1" noChangeShapeType="1" noTextEdit="1"/>
              </p:cNvSpPr>
              <p:nvPr/>
            </p:nvSpPr>
            <p:spPr>
              <a:xfrm>
                <a:off x="707906" y="1070818"/>
                <a:ext cx="3383555" cy="923330"/>
              </a:xfrm>
              <a:prstGeom prst="rect">
                <a:avLst/>
              </a:prstGeom>
              <a:blipFill>
                <a:blip r:embed="rId7"/>
                <a:stretch>
                  <a:fillRect/>
                </a:stretch>
              </a:blipFill>
            </p:spPr>
            <p:txBody>
              <a:bodyPr/>
              <a:lstStyle/>
              <a:p>
                <a:r>
                  <a:rPr lang="en-US">
                    <a:noFill/>
                  </a:rPr>
                  <a:t> </a:t>
                </a:r>
              </a:p>
            </p:txBody>
          </p:sp>
        </mc:Fallback>
      </mc:AlternateContent>
      <p:sp>
        <p:nvSpPr>
          <p:cNvPr id="11" name="TextBox 10"/>
          <p:cNvSpPr txBox="1"/>
          <p:nvPr/>
        </p:nvSpPr>
        <p:spPr>
          <a:xfrm rot="997434">
            <a:off x="1402161" y="2937866"/>
            <a:ext cx="6339677" cy="1200329"/>
          </a:xfrm>
          <a:prstGeom prst="rect">
            <a:avLst/>
          </a:prstGeom>
          <a:solidFill>
            <a:schemeClr val="bg1"/>
          </a:solidFill>
          <a:ln>
            <a:solidFill>
              <a:schemeClr val="tx1"/>
            </a:solidFill>
          </a:ln>
        </p:spPr>
        <p:txBody>
          <a:bodyPr wrap="square" rtlCol="0">
            <a:spAutoFit/>
          </a:bodyPr>
          <a:lstStyle/>
          <a:p>
            <a:pPr algn="ctr"/>
            <a:r>
              <a:rPr lang="en-US" sz="7200">
                <a:solidFill>
                  <a:prstClr val="black"/>
                </a:solidFill>
                <a:latin typeface="Century Gothic" panose="020B0502020202020204" pitchFamily="34" charset="0"/>
                <a:cs typeface="Arial" pitchFamily="34" charset="0"/>
              </a:rPr>
              <a:t>DECREASING!</a:t>
            </a:r>
          </a:p>
        </p:txBody>
      </p:sp>
    </p:spTree>
    <p:extLst>
      <p:ext uri="{BB962C8B-B14F-4D97-AF65-F5344CB8AC3E}">
        <p14:creationId xmlns:p14="http://schemas.microsoft.com/office/powerpoint/2010/main" val="388742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Population change</a:t>
            </a:r>
          </a:p>
        </p:txBody>
      </p:sp>
      <mc:AlternateContent xmlns:mc="http://schemas.openxmlformats.org/markup-compatibility/2006" xmlns:a14="http://schemas.microsoft.com/office/drawing/2010/main">
        <mc:Choice Requires="a14">
          <p:sp>
            <p:nvSpPr>
              <p:cNvPr id="6" name="TextBox 5"/>
              <p:cNvSpPr txBox="1"/>
              <p:nvPr/>
            </p:nvSpPr>
            <p:spPr>
              <a:xfrm>
                <a:off x="2784491" y="3660255"/>
                <a:ext cx="3575018" cy="1180323"/>
              </a:xfrm>
              <a:prstGeom prst="rect">
                <a:avLst/>
              </a:prstGeom>
              <a:noFill/>
            </p:spPr>
            <p:txBody>
              <a:bodyPr wrap="none" lIns="0" tIns="0" rIns="0" bIns="0" rtlCol="0">
                <a:spAutoFit/>
              </a:bodyPr>
              <a:lstStyle/>
              <a:p>
                <a:r>
                  <a:rPr lang="en-US" sz="540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r>
                          <a:rPr lang="en-US" sz="5400" b="0" i="1" smtClean="0">
                            <a:solidFill>
                              <a:prstClr val="black"/>
                            </a:solidFill>
                            <a:latin typeface="Cambria Math" panose="02040503050406030204" pitchFamily="18" charset="0"/>
                          </a:rPr>
                          <m:t>10</m:t>
                        </m:r>
                      </m:num>
                      <m:den>
                        <m:r>
                          <a:rPr lang="en-US" sz="5400" b="0" i="1" smtClean="0">
                            <a:solidFill>
                              <a:prstClr val="black"/>
                            </a:solidFill>
                            <a:latin typeface="Cambria Math" panose="02040503050406030204" pitchFamily="18" charset="0"/>
                          </a:rPr>
                          <m:t>10</m:t>
                        </m:r>
                      </m:den>
                    </m:f>
                  </m:oMath>
                </a14:m>
                <a:endParaRPr lang="en-US" sz="5400">
                  <a:solidFill>
                    <a:prstClr val="black"/>
                  </a:solidFill>
                  <a:latin typeface="Century Gothic" panose="020B0502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84491" y="3660255"/>
                <a:ext cx="3575018" cy="1180323"/>
              </a:xfrm>
              <a:prstGeom prst="rect">
                <a:avLst/>
              </a:prstGeom>
              <a:blipFill>
                <a:blip r:embed="rId3"/>
                <a:stretch>
                  <a:fillRect l="-11775" t="-3093" b="-20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884679" y="5516345"/>
                <a:ext cx="3374642" cy="830997"/>
              </a:xfrm>
              <a:prstGeom prst="rect">
                <a:avLst/>
              </a:prstGeom>
              <a:noFill/>
            </p:spPr>
            <p:txBody>
              <a:bodyPr wrap="none" lIns="0" tIns="0" rIns="0" bIns="0" rtlCol="0">
                <a:spAutoFit/>
              </a:bodyPr>
              <a:lstStyle/>
              <a:p>
                <a:r>
                  <a:rPr lang="en-US" sz="540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r>
                      <a:rPr lang="en-US" sz="5400" b="0" i="1" smtClean="0">
                        <a:solidFill>
                          <a:prstClr val="black"/>
                        </a:solidFill>
                        <a:latin typeface="Cambria Math" panose="02040503050406030204" pitchFamily="18" charset="0"/>
                      </a:rPr>
                      <m:t>1</m:t>
                    </m:r>
                  </m:oMath>
                </a14:m>
                <a:endParaRPr lang="en-US" sz="5400">
                  <a:solidFill>
                    <a:prstClr val="black"/>
                  </a:solidFill>
                  <a:latin typeface="Century Gothic" panose="020B0502020202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884679" y="5516345"/>
                <a:ext cx="3374642" cy="830997"/>
              </a:xfrm>
              <a:prstGeom prst="rect">
                <a:avLst/>
              </a:prstGeom>
              <a:blipFill>
                <a:blip r:embed="rId4"/>
                <a:stretch>
                  <a:fillRect l="-12274" t="-25735"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723299" y="1284019"/>
                <a:ext cx="4121898" cy="1282980"/>
              </a:xfrm>
              <a:prstGeom prst="rect">
                <a:avLst/>
              </a:prstGeom>
              <a:noFill/>
            </p:spPr>
            <p:txBody>
              <a:bodyPr wrap="none" lIns="0" tIns="0" rIns="0" bIns="0" rtlCol="0">
                <a:spAutoFit/>
              </a:bodyPr>
              <a:lstStyle/>
              <a:p>
                <a:r>
                  <a:rPr lang="en-US" sz="540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i="1">
                                <a:solidFill>
                                  <a:prstClr val="black"/>
                                </a:solidFill>
                                <a:latin typeface="Cambria Math" panose="02040503050406030204" pitchFamily="18" charset="0"/>
                              </a:rPr>
                              <m:t>𝑡</m:t>
                            </m:r>
                          </m:sub>
                        </m:sSub>
                      </m:num>
                      <m:den>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i="1">
                                <a:solidFill>
                                  <a:prstClr val="black"/>
                                </a:solidFill>
                                <a:latin typeface="Cambria Math" panose="02040503050406030204" pitchFamily="18" charset="0"/>
                              </a:rPr>
                              <m:t>𝑡</m:t>
                            </m:r>
                            <m:r>
                              <a:rPr lang="en-US" sz="5400" i="1">
                                <a:solidFill>
                                  <a:prstClr val="black"/>
                                </a:solidFill>
                                <a:latin typeface="Cambria Math" panose="02040503050406030204" pitchFamily="18" charset="0"/>
                              </a:rPr>
                              <m:t>−1</m:t>
                            </m:r>
                          </m:sub>
                        </m:sSub>
                      </m:den>
                    </m:f>
                  </m:oMath>
                </a14:m>
                <a:endParaRPr lang="en-US" sz="5400">
                  <a:solidFill>
                    <a:prstClr val="black"/>
                  </a:solidFill>
                  <a:latin typeface="Century Gothic" panose="020B0502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723299" y="1284019"/>
                <a:ext cx="4121898" cy="1282980"/>
              </a:xfrm>
              <a:prstGeom prst="rect">
                <a:avLst/>
              </a:prstGeom>
              <a:blipFill>
                <a:blip r:embed="rId5"/>
                <a:stretch>
                  <a:fillRect l="-10207" t="-3333" b="-1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228883" y="2143140"/>
                <a:ext cx="272472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i="1">
                              <a:solidFill>
                                <a:prstClr val="black"/>
                              </a:solidFill>
                              <a:latin typeface="Cambria Math" panose="02040503050406030204" pitchFamily="18" charset="0"/>
                            </a:rPr>
                            <m:t>𝑡</m:t>
                          </m:r>
                        </m:sub>
                      </m:sSub>
                      <m:r>
                        <a:rPr lang="en-US" sz="5400" b="0" i="1" smtClean="0">
                          <a:solidFill>
                            <a:prstClr val="black"/>
                          </a:solidFill>
                          <a:latin typeface="Cambria Math" panose="02040503050406030204" pitchFamily="18" charset="0"/>
                        </a:rPr>
                        <m:t>=10</m:t>
                      </m:r>
                    </m:oMath>
                  </m:oMathPara>
                </a14:m>
                <a:endParaRPr lang="en-US"/>
              </a:p>
            </p:txBody>
          </p:sp>
        </mc:Choice>
        <mc:Fallback xmlns="">
          <p:sp>
            <p:nvSpPr>
              <p:cNvPr id="3" name="Rectangle 2"/>
              <p:cNvSpPr>
                <a:spLocks noRot="1" noChangeAspect="1" noMove="1" noResize="1" noEditPoints="1" noAdjustHandles="1" noChangeArrowheads="1" noChangeShapeType="1" noTextEdit="1"/>
              </p:cNvSpPr>
              <p:nvPr/>
            </p:nvSpPr>
            <p:spPr>
              <a:xfrm>
                <a:off x="1228883" y="2143140"/>
                <a:ext cx="2724720" cy="9233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7906" y="1070818"/>
                <a:ext cx="338355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i="1">
                              <a:solidFill>
                                <a:prstClr val="black"/>
                              </a:solidFill>
                              <a:latin typeface="Cambria Math" panose="02040503050406030204" pitchFamily="18" charset="0"/>
                            </a:rPr>
                            <m:t>𝑡</m:t>
                          </m:r>
                          <m:r>
                            <a:rPr lang="en-US" sz="5400" b="0" i="1" smtClean="0">
                              <a:solidFill>
                                <a:prstClr val="black"/>
                              </a:solidFill>
                              <a:latin typeface="Cambria Math" panose="02040503050406030204" pitchFamily="18" charset="0"/>
                            </a:rPr>
                            <m:t>−1</m:t>
                          </m:r>
                        </m:sub>
                      </m:sSub>
                      <m:r>
                        <a:rPr lang="en-US" sz="5400" b="0" i="1" smtClean="0">
                          <a:solidFill>
                            <a:prstClr val="black"/>
                          </a:solidFill>
                          <a:latin typeface="Cambria Math" panose="02040503050406030204" pitchFamily="18" charset="0"/>
                        </a:rPr>
                        <m:t>=10</m:t>
                      </m:r>
                    </m:oMath>
                  </m:oMathPara>
                </a14:m>
                <a:endParaRPr lang="en-US"/>
              </a:p>
            </p:txBody>
          </p:sp>
        </mc:Choice>
        <mc:Fallback xmlns="">
          <p:sp>
            <p:nvSpPr>
              <p:cNvPr id="10" name="Rectangle 9"/>
              <p:cNvSpPr>
                <a:spLocks noRot="1" noChangeAspect="1" noMove="1" noResize="1" noEditPoints="1" noAdjustHandles="1" noChangeArrowheads="1" noChangeShapeType="1" noTextEdit="1"/>
              </p:cNvSpPr>
              <p:nvPr/>
            </p:nvSpPr>
            <p:spPr>
              <a:xfrm>
                <a:off x="707906" y="1070818"/>
                <a:ext cx="3383555" cy="923330"/>
              </a:xfrm>
              <a:prstGeom prst="rect">
                <a:avLst/>
              </a:prstGeom>
              <a:blipFill>
                <a:blip r:embed="rId7"/>
                <a:stretch>
                  <a:fillRect/>
                </a:stretch>
              </a:blipFill>
            </p:spPr>
            <p:txBody>
              <a:bodyPr/>
              <a:lstStyle/>
              <a:p>
                <a:r>
                  <a:rPr lang="en-US">
                    <a:noFill/>
                  </a:rPr>
                  <a:t> </a:t>
                </a:r>
              </a:p>
            </p:txBody>
          </p:sp>
        </mc:Fallback>
      </mc:AlternateContent>
      <p:sp>
        <p:nvSpPr>
          <p:cNvPr id="11" name="TextBox 10"/>
          <p:cNvSpPr txBox="1"/>
          <p:nvPr/>
        </p:nvSpPr>
        <p:spPr>
          <a:xfrm rot="997434">
            <a:off x="1736032" y="2993415"/>
            <a:ext cx="5974535" cy="1200329"/>
          </a:xfrm>
          <a:prstGeom prst="rect">
            <a:avLst/>
          </a:prstGeom>
          <a:solidFill>
            <a:schemeClr val="bg1"/>
          </a:solidFill>
          <a:ln>
            <a:solidFill>
              <a:schemeClr val="tx1"/>
            </a:solidFill>
          </a:ln>
        </p:spPr>
        <p:txBody>
          <a:bodyPr wrap="square" rtlCol="0">
            <a:spAutoFit/>
          </a:bodyPr>
          <a:lstStyle/>
          <a:p>
            <a:pPr algn="ctr"/>
            <a:r>
              <a:rPr lang="en-US" sz="7200">
                <a:solidFill>
                  <a:prstClr val="black"/>
                </a:solidFill>
                <a:latin typeface="Century Gothic" panose="020B0502020202020204" pitchFamily="34" charset="0"/>
                <a:cs typeface="Arial" pitchFamily="34" charset="0"/>
              </a:rPr>
              <a:t>CONSTANT</a:t>
            </a:r>
          </a:p>
        </p:txBody>
      </p:sp>
    </p:spTree>
    <p:extLst>
      <p:ext uri="{BB962C8B-B14F-4D97-AF65-F5344CB8AC3E}">
        <p14:creationId xmlns:p14="http://schemas.microsoft.com/office/powerpoint/2010/main" val="298055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Population change</a:t>
            </a:r>
          </a:p>
        </p:txBody>
      </p:sp>
      <mc:AlternateContent xmlns:mc="http://schemas.openxmlformats.org/markup-compatibility/2006" xmlns:a14="http://schemas.microsoft.com/office/drawing/2010/main">
        <mc:Choice Requires="a14">
          <p:sp>
            <p:nvSpPr>
              <p:cNvPr id="9" name="TextBox 8"/>
              <p:cNvSpPr txBox="1"/>
              <p:nvPr/>
            </p:nvSpPr>
            <p:spPr>
              <a:xfrm>
                <a:off x="694191" y="1273618"/>
                <a:ext cx="3376245" cy="4985980"/>
              </a:xfrm>
              <a:prstGeom prst="rect">
                <a:avLst/>
              </a:prstGeom>
              <a:noFill/>
            </p:spPr>
            <p:txBody>
              <a:bodyPr wrap="none" lIns="0" tIns="0" rIns="0" bIns="0" rtlCol="0">
                <a:spAutoFit/>
              </a:bodyPr>
              <a:lstStyle/>
              <a:p>
                <a:r>
                  <a:rPr lang="en-US" sz="5400">
                    <a:solidFill>
                      <a:prstClr val="black"/>
                    </a:solidFill>
                    <a:ea typeface="Cambria Math" panose="02040503050406030204" pitchFamily="18" charset="0"/>
                  </a:rPr>
                  <a:t>Growth </a:t>
                </a:r>
                <a14:m>
                  <m:oMath xmlns:m="http://schemas.openxmlformats.org/officeDocument/2006/math">
                    <m:r>
                      <a:rPr lang="en-US" sz="5400" i="1">
                        <a:solidFill>
                          <a:prstClr val="black"/>
                        </a:solidFill>
                        <a:latin typeface="Cambria Math" panose="02040503050406030204" pitchFamily="18" charset="0"/>
                        <a:ea typeface="Cambria Math" panose="02040503050406030204" pitchFamily="18" charset="0"/>
                      </a:rPr>
                      <m:t>&lt;</m:t>
                    </m:r>
                    <m:r>
                      <a:rPr lang="en-US" sz="5400" i="1">
                        <a:solidFill>
                          <a:prstClr val="black"/>
                        </a:solidFill>
                        <a:latin typeface="Cambria Math" panose="02040503050406030204" pitchFamily="18" charset="0"/>
                      </a:rPr>
                      <m:t>1</m:t>
                    </m:r>
                  </m:oMath>
                </a14:m>
                <a:endParaRPr lang="en-US" sz="5400" b="0" i="1">
                  <a:solidFill>
                    <a:prstClr val="black"/>
                  </a:solidFill>
                  <a:latin typeface="Cambria Math" panose="02040503050406030204" pitchFamily="18" charset="0"/>
                </a:endParaRPr>
              </a:p>
              <a:p>
                <a:endParaRPr lang="en-US" sz="5400" b="0" i="1">
                  <a:solidFill>
                    <a:prstClr val="black"/>
                  </a:solidFill>
                  <a:latin typeface="Cambria Math" panose="02040503050406030204" pitchFamily="18" charset="0"/>
                </a:endParaRPr>
              </a:p>
              <a:p>
                <a:r>
                  <a:rPr lang="en-US" sz="540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r>
                      <a:rPr lang="en-US" sz="5400" b="0" i="1" smtClean="0">
                        <a:solidFill>
                          <a:prstClr val="black"/>
                        </a:solidFill>
                        <a:latin typeface="Cambria Math" panose="02040503050406030204" pitchFamily="18" charset="0"/>
                      </a:rPr>
                      <m:t>1</m:t>
                    </m:r>
                  </m:oMath>
                </a14:m>
                <a:endParaRPr lang="en-US" sz="5400">
                  <a:solidFill>
                    <a:prstClr val="black"/>
                  </a:solidFill>
                  <a:latin typeface="Century Gothic" panose="020B0502020202020204" pitchFamily="34" charset="0"/>
                </a:endParaRPr>
              </a:p>
              <a:p>
                <a:endParaRPr lang="en-US" sz="5400">
                  <a:solidFill>
                    <a:prstClr val="black"/>
                  </a:solidFill>
                  <a:latin typeface="Century Gothic" panose="020B0502020202020204" pitchFamily="34" charset="0"/>
                </a:endParaRPr>
              </a:p>
              <a:p>
                <a:r>
                  <a:rPr lang="en-US" sz="5400">
                    <a:solidFill>
                      <a:prstClr val="black"/>
                    </a:solidFill>
                    <a:ea typeface="Cambria Math" panose="02040503050406030204" pitchFamily="18" charset="0"/>
                  </a:rPr>
                  <a:t>Growth </a:t>
                </a:r>
                <a14:m>
                  <m:oMath xmlns:m="http://schemas.openxmlformats.org/officeDocument/2006/math">
                    <m:r>
                      <a:rPr lang="en-US" sz="5400" i="1">
                        <a:solidFill>
                          <a:prstClr val="black"/>
                        </a:solidFill>
                        <a:latin typeface="Cambria Math" panose="02040503050406030204" pitchFamily="18" charset="0"/>
                        <a:ea typeface="Cambria Math" panose="02040503050406030204" pitchFamily="18" charset="0"/>
                      </a:rPr>
                      <m:t>&gt;</m:t>
                    </m:r>
                    <m:r>
                      <a:rPr lang="en-US" sz="5400" i="1">
                        <a:solidFill>
                          <a:prstClr val="black"/>
                        </a:solidFill>
                        <a:latin typeface="Cambria Math" panose="02040503050406030204" pitchFamily="18" charset="0"/>
                      </a:rPr>
                      <m:t>1</m:t>
                    </m:r>
                  </m:oMath>
                </a14:m>
                <a:endParaRPr lang="en-US" sz="5400">
                  <a:solidFill>
                    <a:prstClr val="black"/>
                  </a:solidFill>
                  <a:latin typeface="Century Gothic" panose="020B0502020202020204" pitchFamily="34" charset="0"/>
                </a:endParaRPr>
              </a:p>
              <a:p>
                <a:endParaRPr lang="en-US" sz="5400">
                  <a:solidFill>
                    <a:prstClr val="black"/>
                  </a:solidFill>
                  <a:latin typeface="Century Gothic" panose="020B0502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94191" y="1273618"/>
                <a:ext cx="3376245" cy="4985980"/>
              </a:xfrm>
              <a:prstGeom prst="rect">
                <a:avLst/>
              </a:prstGeom>
              <a:blipFill>
                <a:blip r:embed="rId3"/>
                <a:stretch>
                  <a:fillRect l="-12455" t="-4279"/>
                </a:stretch>
              </a:blipFill>
            </p:spPr>
            <p:txBody>
              <a:bodyPr/>
              <a:lstStyle/>
              <a:p>
                <a:r>
                  <a:rPr lang="en-US">
                    <a:noFill/>
                  </a:rPr>
                  <a:t> </a:t>
                </a:r>
              </a:p>
            </p:txBody>
          </p:sp>
        </mc:Fallback>
      </mc:AlternateContent>
      <p:sp>
        <p:nvSpPr>
          <p:cNvPr id="12" name="TextBox 11"/>
          <p:cNvSpPr txBox="1"/>
          <p:nvPr/>
        </p:nvSpPr>
        <p:spPr>
          <a:xfrm>
            <a:off x="4144451" y="1273618"/>
            <a:ext cx="4833803" cy="923330"/>
          </a:xfrm>
          <a:prstGeom prst="rect">
            <a:avLst/>
          </a:prstGeom>
          <a:noFill/>
          <a:ln>
            <a:noFill/>
          </a:ln>
        </p:spPr>
        <p:txBody>
          <a:bodyPr wrap="square" rtlCol="0">
            <a:spAutoFit/>
          </a:bodyPr>
          <a:lstStyle/>
          <a:p>
            <a:pPr algn="ctr"/>
            <a:r>
              <a:rPr lang="en-US" sz="5400">
                <a:solidFill>
                  <a:prstClr val="black"/>
                </a:solidFill>
                <a:latin typeface="Century Gothic" panose="020B0502020202020204" pitchFamily="34" charset="0"/>
                <a:cs typeface="Arial" pitchFamily="34" charset="0"/>
              </a:rPr>
              <a:t>DECREASING</a:t>
            </a:r>
          </a:p>
        </p:txBody>
      </p:sp>
      <p:sp>
        <p:nvSpPr>
          <p:cNvPr id="13" name="TextBox 12"/>
          <p:cNvSpPr txBox="1"/>
          <p:nvPr/>
        </p:nvSpPr>
        <p:spPr>
          <a:xfrm>
            <a:off x="4144451" y="2843278"/>
            <a:ext cx="4833803" cy="923330"/>
          </a:xfrm>
          <a:prstGeom prst="rect">
            <a:avLst/>
          </a:prstGeom>
          <a:noFill/>
          <a:ln>
            <a:noFill/>
          </a:ln>
        </p:spPr>
        <p:txBody>
          <a:bodyPr wrap="square" rtlCol="0">
            <a:spAutoFit/>
          </a:bodyPr>
          <a:lstStyle/>
          <a:p>
            <a:pPr algn="ctr"/>
            <a:r>
              <a:rPr lang="en-US" sz="5400">
                <a:solidFill>
                  <a:prstClr val="black"/>
                </a:solidFill>
                <a:latin typeface="Century Gothic" panose="020B0502020202020204" pitchFamily="34" charset="0"/>
                <a:cs typeface="Arial" pitchFamily="34" charset="0"/>
              </a:rPr>
              <a:t>CONSTANT</a:t>
            </a:r>
          </a:p>
        </p:txBody>
      </p:sp>
      <p:sp>
        <p:nvSpPr>
          <p:cNvPr id="14" name="TextBox 13"/>
          <p:cNvSpPr txBox="1"/>
          <p:nvPr/>
        </p:nvSpPr>
        <p:spPr>
          <a:xfrm>
            <a:off x="4144451" y="4539087"/>
            <a:ext cx="4833803" cy="923330"/>
          </a:xfrm>
          <a:prstGeom prst="rect">
            <a:avLst/>
          </a:prstGeom>
          <a:noFill/>
          <a:ln>
            <a:noFill/>
          </a:ln>
        </p:spPr>
        <p:txBody>
          <a:bodyPr wrap="square" rtlCol="0">
            <a:spAutoFit/>
          </a:bodyPr>
          <a:lstStyle/>
          <a:p>
            <a:pPr algn="ctr"/>
            <a:r>
              <a:rPr lang="en-US" sz="5400">
                <a:solidFill>
                  <a:prstClr val="black"/>
                </a:solidFill>
                <a:latin typeface="Century Gothic" panose="020B0502020202020204" pitchFamily="34" charset="0"/>
                <a:cs typeface="Arial" pitchFamily="34" charset="0"/>
              </a:rPr>
              <a:t>INCREASING</a:t>
            </a:r>
          </a:p>
        </p:txBody>
      </p:sp>
    </p:spTree>
    <p:extLst>
      <p:ext uri="{BB962C8B-B14F-4D97-AF65-F5344CB8AC3E}">
        <p14:creationId xmlns:p14="http://schemas.microsoft.com/office/powerpoint/2010/main" val="142604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056238" y="885739"/>
            <a:ext cx="4351823" cy="5627390"/>
            <a:chOff x="3056238" y="533401"/>
            <a:chExt cx="4351823" cy="5627390"/>
          </a:xfrm>
        </p:grpSpPr>
        <p:pic>
          <p:nvPicPr>
            <p:cNvPr id="4098" name="Picture 2" descr="G:\FWCB\MONARCHLAB\Pictures organized\Maps\SPRGMIG corrected.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070"/>
            <a:stretch/>
          </p:blipFill>
          <p:spPr bwMode="auto">
            <a:xfrm>
              <a:off x="3056238" y="533401"/>
              <a:ext cx="4351823" cy="5627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rot="20479116">
              <a:off x="5418462" y="3679591"/>
              <a:ext cx="190382" cy="77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243546">
              <a:off x="5076260" y="3682961"/>
              <a:ext cx="389545" cy="169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259261" y="2401017"/>
            <a:ext cx="2576839" cy="1661993"/>
          </a:xfrm>
          <a:prstGeom prst="rect">
            <a:avLst/>
          </a:prstGeom>
          <a:noFill/>
        </p:spPr>
        <p:txBody>
          <a:bodyPr wrap="square" rtlCol="0">
            <a:spAutoFit/>
          </a:bodyPr>
          <a:lstStyle/>
          <a:p>
            <a:pPr algn="ctr"/>
            <a:r>
              <a:rPr lang="en-US" sz="3400">
                <a:solidFill>
                  <a:prstClr val="black"/>
                </a:solidFill>
                <a:latin typeface="Century Gothic" panose="020B0502020202020204" pitchFamily="34" charset="0"/>
                <a:cs typeface="Arial" pitchFamily="34" charset="0"/>
              </a:rPr>
              <a:t>Spring Migration &amp; Breeding</a:t>
            </a:r>
          </a:p>
        </p:txBody>
      </p:sp>
      <p:pic>
        <p:nvPicPr>
          <p:cNvPr id="5"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225909">
            <a:off x="3340340" y="5238083"/>
            <a:ext cx="849664" cy="8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610757">
            <a:off x="3340340" y="5266297"/>
            <a:ext cx="849664" cy="8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68556">
            <a:off x="3934127" y="3257961"/>
            <a:ext cx="849664" cy="8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286258">
            <a:off x="5044056" y="3338993"/>
            <a:ext cx="849664" cy="8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555019" y="2401017"/>
            <a:ext cx="2209800" cy="1138773"/>
          </a:xfrm>
          <a:prstGeom prst="rect">
            <a:avLst/>
          </a:prstGeom>
          <a:noFill/>
        </p:spPr>
        <p:txBody>
          <a:bodyPr wrap="square" rtlCol="0">
            <a:spAutoFit/>
          </a:bodyPr>
          <a:lstStyle/>
          <a:p>
            <a:pPr algn="ctr"/>
            <a:r>
              <a:rPr lang="en-US" sz="3400">
                <a:solidFill>
                  <a:prstClr val="black"/>
                </a:solidFill>
                <a:latin typeface="Century Gothic" panose="020B0502020202020204" pitchFamily="34" charset="0"/>
                <a:cs typeface="Arial" pitchFamily="34" charset="0"/>
              </a:rPr>
              <a:t>Summer Breeding</a:t>
            </a:r>
          </a:p>
        </p:txBody>
      </p:sp>
      <p:sp>
        <p:nvSpPr>
          <p:cNvPr id="12" name="Rectangle 11"/>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7357" y="-9339"/>
            <a:ext cx="8254188" cy="800219"/>
          </a:xfrm>
          <a:prstGeom prst="rect">
            <a:avLst/>
          </a:prstGeom>
          <a:noFill/>
        </p:spPr>
        <p:txBody>
          <a:bodyPr wrap="square" rtlCol="0">
            <a:spAutoFit/>
          </a:bodyPr>
          <a:lstStyle/>
          <a:p>
            <a:r>
              <a:rPr lang="en-US" sz="4600">
                <a:solidFill>
                  <a:prstClr val="black"/>
                </a:solidFill>
                <a:latin typeface="Century Gothic" panose="020B0502020202020204" pitchFamily="34" charset="0"/>
                <a:cs typeface="Arial" pitchFamily="34" charset="0"/>
              </a:rPr>
              <a:t>The monarch’s annual cycle</a:t>
            </a:r>
          </a:p>
        </p:txBody>
      </p:sp>
    </p:spTree>
    <p:extLst>
      <p:ext uri="{BB962C8B-B14F-4D97-AF65-F5344CB8AC3E}">
        <p14:creationId xmlns:p14="http://schemas.microsoft.com/office/powerpoint/2010/main" val="28487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94444E-6 -4.44444E-6 L -1.94444E-6 0.00024 C 0.00209 -0.02615 -0.00069 0.00811 0.00191 -0.05578 C 0.00191 -0.05671 0.00243 -0.0574 0.00261 -0.05833 C 0.00278 -0.05972 0.00313 -0.06134 0.0033 -0.06273 C 0.00347 -0.06504 0.00347 -0.06759 0.00382 -0.0699 C 0.00417 -0.07129 0.00486 -0.07268 0.00521 -0.0743 C 0.00573 -0.07592 0.00608 -0.07777 0.0066 -0.07963 C 0.00677 -0.08032 0.00712 -0.08125 0.00712 -0.08217 C 0.0092 -0.0956 0.0066 -0.07893 0.00851 -0.09004 C 0.00886 -0.09166 0.00886 -0.09305 0.0092 -0.09444 C 0.00955 -0.0956 0.01007 -0.09629 0.01059 -0.09722 C 0.01111 -0.1 0.01111 -0.10092 0.01181 -0.10347 C 0.01268 -0.10648 0.0132 -0.10763 0.01389 -0.11041 C 0.01424 -0.11273 0.01441 -0.11458 0.01511 -0.11666 C 0.01563 -0.11782 0.01597 -0.11898 0.0165 -0.12013 C 0.01736 -0.12199 0.01858 -0.12338 0.0191 -0.12546 C 0.02066 -0.13171 0.01927 -0.12963 0.0224 -0.1324 C 0.02604 -0.14213 0.02136 -0.13032 0.0257 -0.13865 C 0.02639 -0.13981 0.02656 -0.1412 0.02709 -0.14213 C 0.02761 -0.14351 0.02847 -0.14444 0.029 -0.14583 C 0.02952 -0.14675 0.02969 -0.14838 0.03038 -0.1493 C 0.0309 -0.15 0.03177 -0.15046 0.03247 -0.15115 C 0.03611 -0.15949 0.03247 -0.15208 0.03629 -0.1581 C 0.03715 -0.15925 0.03768 -0.16064 0.03837 -0.16157 C 0.04011 -0.16412 0.04219 -0.16597 0.04358 -0.16875 C 0.04688 -0.17523 0.04271 -0.16713 0.04688 -0.17407 C 0.0474 -0.17476 0.04775 -0.17592 0.04827 -0.17662 C 0.04931 -0.17824 0.05052 -0.17963 0.05156 -0.18101 C 0.05209 -0.18171 0.05261 -0.18217 0.05295 -0.18287 C 0.0533 -0.18379 0.05382 -0.18472 0.05417 -0.18541 C 0.05486 -0.18634 0.05538 -0.1875 0.05625 -0.18819 C 0.05747 -0.18912 0.06025 -0.18981 0.06025 -0.18958 C 0.06059 -0.19074 0.06094 -0.19189 0.06146 -0.19259 C 0.06268 -0.19351 0.06545 -0.19421 0.06545 -0.19398 C 0.06858 -0.19838 0.06459 -0.19375 0.06945 -0.19699 C 0.07049 -0.19768 0.07118 -0.19884 0.07205 -0.19953 C 0.07275 -0.2 0.07344 -0.20023 0.07413 -0.20046 C 0.07518 -0.20092 0.07639 -0.20162 0.07743 -0.20231 C 0.07813 -0.20277 0.07865 -0.20347 0.07934 -0.20393 C 0.08004 -0.20439 0.08073 -0.20463 0.08143 -0.20486 C 0.08316 -0.20555 0.0849 -0.20578 0.08663 -0.20671 C 0.08889 -0.20763 0.09011 -0.20833 0.09271 -0.20833 C 0.10972 -0.20925 0.12674 -0.20949 0.14375 -0.21018 C 0.14549 -0.21041 0.14722 -0.21064 0.14896 -0.21111 C 0.14983 -0.21134 0.1507 -0.21157 0.15156 -0.21203 C 0.15278 -0.21226 0.15382 -0.2125 0.15504 -0.21273 C 0.1559 -0.21319 0.15677 -0.21342 0.15764 -0.21365 C 0.16163 -0.21481 0.15972 -0.21388 0.16233 -0.2155 L 0.16233 -0.21713 " pathEditMode="relative" rAng="0" ptsTypes="AAAAAAAAAAAAAAAAAAAAAAAAAAAAAAAAAAAAAAAAAAAAAAAAAA">
                                      <p:cBhvr>
                                        <p:cTn id="6" dur="3000" fill="hold"/>
                                        <p:tgtEl>
                                          <p:spTgt spid="5"/>
                                        </p:tgtEl>
                                        <p:attrNameLst>
                                          <p:attrName>ppt_x</p:attrName>
                                          <p:attrName>ppt_y</p:attrName>
                                        </p:attrNameLst>
                                      </p:cBhvr>
                                      <p:rCtr x="8108" y="-10856"/>
                                    </p:animMotion>
                                  </p:childTnLst>
                                </p:cTn>
                              </p:par>
                              <p:par>
                                <p:cTn id="7" presetID="0" presetClass="path" presetSubtype="0" accel="50000" decel="50000" fill="hold" nodeType="withEffect">
                                  <p:stCondLst>
                                    <p:cond delay="0"/>
                                  </p:stCondLst>
                                  <p:childTnLst>
                                    <p:animMotion origin="layout" path="M -1.94444E-6 -1.11111E-6 L -1.94444E-6 0.00023 C -0.00035 -0.00347 -0.0026 -0.03125 -0.0026 -0.0338 C -0.00278 -0.06736 -0.00243 -0.10092 -0.00191 -0.13449 C -0.00191 -0.13796 -0.00156 -0.14143 -0.00139 -0.14491 C -0.00087 -0.14954 -0.00052 -0.15393 -1.94444E-6 -0.15833 C 0.00018 -0.16528 0.00035 -0.17245 0.0007 -0.1794 C 0.00087 -0.1831 0.00087 -0.18657 0.00139 -0.19005 C 0.00174 -0.19282 0.00295 -0.19537 0.0033 -0.19815 C 0.00365 -0.20046 0.00469 -0.2081 0.00538 -0.20949 C 0.00695 -0.21389 0.00608 -0.21204 0.00799 -0.21574 C 0.00955 -0.22245 0.00729 -0.21412 0.0099 -0.22106 C 0.01025 -0.22176 0.01025 -0.22292 0.01059 -0.22361 C 0.01111 -0.225 0.01198 -0.22592 0.0125 -0.22708 C 0.01493 -0.23241 0.0125 -0.2294 0.01597 -0.23241 C 0.01823 -0.23727 0.01667 -0.23449 0.02118 -0.24051 L 0.02379 -0.24398 C 0.02465 -0.24514 0.02535 -0.24699 0.02656 -0.24745 L 0.02847 -0.24838 C 0.03177 -0.25278 0.02743 -0.24768 0.03177 -0.25116 C 0.03229 -0.25139 0.03264 -0.25231 0.03316 -0.25278 C 0.0349 -0.25463 0.03681 -0.25602 0.03837 -0.2581 C 0.03906 -0.25903 0.03959 -0.26018 0.04045 -0.26088 C 0.04132 -0.26157 0.04271 -0.2618 0.04375 -0.2625 C 0.04827 -0.26551 0.04254 -0.26342 0.04896 -0.26528 C 0.05538 -0.26944 0.05035 -0.26667 0.05764 -0.26875 C 0.05834 -0.26898 0.05886 -0.26944 0.05955 -0.26967 C 0.06042 -0.26991 0.06233 -0.27037 0.06233 -0.27014 L 0.06233 -0.27037 " pathEditMode="relative" rAng="0" ptsTypes="AAAAAAAAAAAAAAAAAAAAAAAAAAAAA">
                                      <p:cBhvr>
                                        <p:cTn id="8" dur="3000" fill="hold"/>
                                        <p:tgtEl>
                                          <p:spTgt spid="6"/>
                                        </p:tgtEl>
                                        <p:attrNameLst>
                                          <p:attrName>ppt_x</p:attrName>
                                          <p:attrName>ppt_y</p:attrName>
                                        </p:attrNameLst>
                                      </p:cBhvr>
                                      <p:rCtr x="2969" y="-13519"/>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2.5E-6 4.44444E-6 L -2.5E-6 0.00023 C -0.00295 -0.01366 -0.0033 -0.01135 -0.00121 -0.03102 C -0.00104 -0.03287 0.00018 -0.0338 0.0007 -0.03542 C 0.00139 -0.03727 0.00157 -0.03912 0.00209 -0.04075 C 0.00226 -0.04167 0.00243 -0.0426 0.00278 -0.04352 L 0.00469 -0.04792 C 0.0066 -0.05811 0.004 -0.04561 0.00677 -0.05394 C 0.00712 -0.0551 0.00712 -0.05649 0.00747 -0.05764 C 0.00938 -0.06644 0.00816 -0.05926 0.00938 -0.06737 C 0.00955 -0.07061 0.01007 -0.07385 0.01007 -0.07709 C 0.0099 -0.09167 0.00868 -0.1213 0.00868 -0.12107 C 0.0092 -0.13241 0.00955 -0.14352 0.01007 -0.15487 C 0.01007 -0.15695 0.01025 -0.15903 0.01077 -0.16088 C 0.01146 -0.16459 0.01285 -0.16806 0.01337 -0.17153 C 0.01354 -0.17315 0.01372 -0.17454 0.01407 -0.17593 C 0.01441 -0.17755 0.0158 -0.18264 0.01597 -0.18496 C 0.01615 -0.18658 0.01597 -0.18843 0.01597 -0.19005 L 0.01597 -0.18982 " pathEditMode="relative" rAng="0" ptsTypes="AAAAAAAAAAAAAAAAAAA">
                                      <p:cBhvr>
                                        <p:cTn id="26" dur="3000" fill="hold"/>
                                        <p:tgtEl>
                                          <p:spTgt spid="7"/>
                                        </p:tgtEl>
                                        <p:attrNameLst>
                                          <p:attrName>ppt_x</p:attrName>
                                          <p:attrName>ppt_y</p:attrName>
                                        </p:attrNameLst>
                                      </p:cBhvr>
                                      <p:rCtr x="660" y="-9491"/>
                                    </p:animMotion>
                                  </p:childTnLst>
                                </p:cTn>
                              </p:par>
                              <p:par>
                                <p:cTn id="27" presetID="0" presetClass="path" presetSubtype="0" accel="50000" decel="50000" fill="hold" nodeType="withEffect">
                                  <p:stCondLst>
                                    <p:cond delay="0"/>
                                  </p:stCondLst>
                                  <p:childTnLst>
                                    <p:animMotion origin="layout" path="M -2.77778E-7 -2.59259E-6 L -2.77778E-7 0.00023 C -0.00035 -0.00278 -0.00121 -0.00532 -0.00121 -0.0081 C -0.00139 -0.00949 -0.00087 -0.01088 -0.00069 -0.0125 C -0.00035 -0.01551 -0.00052 -0.01852 -2.77778E-7 -0.02129 C 0.00052 -0.02384 0.00139 -0.02592 0.00208 -0.02847 C 0.00313 -0.0331 0.00434 -0.03773 0.00538 -0.04259 C 0.00903 -0.06065 0.00399 -0.04166 0.00868 -0.06203 C 0.00955 -0.0662 0.01076 -0.07014 0.01198 -0.0743 C 0.01233 -0.07847 0.01285 -0.08264 0.01319 -0.08657 C 0.01354 -0.08842 0.01354 -0.09028 0.01389 -0.0919 C 0.01424 -0.09375 0.01563 -0.0993 0.01597 -0.10162 C 0.01615 -0.1037 0.01632 -0.10578 0.01649 -0.10787 C 0.01667 -0.10879 0.01701 -0.10972 0.01719 -0.11065 C 0.01754 -0.11203 0.01736 -0.11365 0.01788 -0.11504 C 0.0184 -0.1162 0.01927 -0.11713 0.01997 -0.11852 C 0.02083 -0.12037 0.02135 -0.12245 0.02188 -0.12477 C 0.02205 -0.12592 0.0224 -0.12708 0.02257 -0.12824 C 0.02274 -0.12963 0.02292 -0.13125 0.02326 -0.13264 C 0.02448 -0.13796 0.02448 -0.13426 0.02517 -0.13889 C 0.02552 -0.14051 0.02535 -0.14236 0.02587 -0.14421 C 0.02604 -0.1449 0.02674 -0.14514 0.02708 -0.14583 C 0.0276 -0.14676 0.02813 -0.14768 0.02847 -0.14861 C 0.02865 -0.14977 0.02882 -0.15092 0.02917 -0.15208 C 0.03108 -0.15717 0.03108 -0.15671 0.03385 -0.15903 C 0.0342 -0.15995 0.03472 -0.16088 0.03507 -0.1618 C 0.03542 -0.1625 0.03559 -0.16365 0.03576 -0.16435 C 0.03611 -0.16597 0.03663 -0.16736 0.03715 -0.16875 C 0.03785 -0.17106 0.04028 -0.17778 0.04167 -0.18032 C 0.04236 -0.18125 0.04306 -0.18217 0.04375 -0.18287 C 0.04722 -0.19236 0.04236 -0.18055 0.04774 -0.18912 C 0.04809 -0.18981 0.04792 -0.1912 0.04826 -0.1919 C 0.04948 -0.19328 0.05122 -0.19375 0.05226 -0.19537 C 0.05694 -0.20162 0.05451 -0.19953 0.05885 -0.20231 C 0.05938 -0.20324 0.05972 -0.2044 0.06024 -0.20509 C 0.06129 -0.20625 0.06285 -0.2074 0.06424 -0.20764 C 0.06458 -0.20787 0.0651 -0.20764 0.06563 -0.20764 L 0.06563 -0.2074 " pathEditMode="relative" rAng="0" ptsTypes="AAAAAAAAAAAAAAAAAAAAAAAAAAAAAAAAAAAAAA">
                                      <p:cBhvr>
                                        <p:cTn id="28" dur="3000" fill="hold"/>
                                        <p:tgtEl>
                                          <p:spTgt spid="8"/>
                                        </p:tgtEl>
                                        <p:attrNameLst>
                                          <p:attrName>ppt_x</p:attrName>
                                          <p:attrName>ppt_y</p:attrName>
                                        </p:attrNameLst>
                                      </p:cBhvr>
                                      <p:rCtr x="3212" y="-10394"/>
                                    </p:animMotion>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Monarch module</a:t>
            </a:r>
          </a:p>
        </p:txBody>
      </p:sp>
      <p:sp>
        <p:nvSpPr>
          <p:cNvPr id="6" name="TextBox 5"/>
          <p:cNvSpPr txBox="1"/>
          <p:nvPr/>
        </p:nvSpPr>
        <p:spPr>
          <a:xfrm>
            <a:off x="744828" y="1621962"/>
            <a:ext cx="2446986" cy="1428214"/>
          </a:xfrm>
          <a:prstGeom prst="ellipse">
            <a:avLst/>
          </a:prstGeom>
          <a:solidFill>
            <a:srgbClr val="92D050">
              <a:alpha val="45098"/>
            </a:srgbClr>
          </a:solidFill>
        </p:spPr>
        <p:txBody>
          <a:bodyPr wrap="square" rtlCol="0">
            <a:spAutoFit/>
          </a:bodyPr>
          <a:lstStyle/>
          <a:p>
            <a:pPr algn="ctr"/>
            <a:r>
              <a:rPr lang="en-US" sz="3000">
                <a:latin typeface="Century Gothic" panose="020B0502020202020204" pitchFamily="34" charset="0"/>
              </a:rPr>
              <a:t>Nectar plants</a:t>
            </a:r>
          </a:p>
        </p:txBody>
      </p:sp>
      <p:sp>
        <p:nvSpPr>
          <p:cNvPr id="8" name="TextBox 7"/>
          <p:cNvSpPr txBox="1"/>
          <p:nvPr/>
        </p:nvSpPr>
        <p:spPr>
          <a:xfrm>
            <a:off x="544132" y="4579809"/>
            <a:ext cx="2848378" cy="1428214"/>
          </a:xfrm>
          <a:prstGeom prst="ellipse">
            <a:avLst/>
          </a:prstGeom>
          <a:solidFill>
            <a:srgbClr val="7030A0">
              <a:alpha val="45098"/>
            </a:srgbClr>
          </a:solidFill>
        </p:spPr>
        <p:txBody>
          <a:bodyPr wrap="square" rtlCol="0">
            <a:spAutoFit/>
          </a:bodyPr>
          <a:lstStyle/>
          <a:p>
            <a:pPr algn="ctr"/>
            <a:r>
              <a:rPr lang="en-US" sz="3000">
                <a:latin typeface="Century Gothic" panose="020B0502020202020204" pitchFamily="34" charset="0"/>
              </a:rPr>
              <a:t>Milkweed habitat</a:t>
            </a:r>
          </a:p>
        </p:txBody>
      </p:sp>
      <p:sp>
        <p:nvSpPr>
          <p:cNvPr id="9" name="TextBox 8"/>
          <p:cNvSpPr txBox="1"/>
          <p:nvPr/>
        </p:nvSpPr>
        <p:spPr>
          <a:xfrm>
            <a:off x="5647385" y="4579809"/>
            <a:ext cx="2446986" cy="1428214"/>
          </a:xfrm>
          <a:prstGeom prst="ellipse">
            <a:avLst/>
          </a:prstGeom>
          <a:solidFill>
            <a:srgbClr val="00B0F0">
              <a:alpha val="45098"/>
            </a:srgbClr>
          </a:solidFill>
        </p:spPr>
        <p:txBody>
          <a:bodyPr wrap="square" rtlCol="0">
            <a:spAutoFit/>
          </a:bodyPr>
          <a:lstStyle/>
          <a:p>
            <a:pPr algn="ctr"/>
            <a:r>
              <a:rPr lang="en-US" sz="3000">
                <a:latin typeface="Century Gothic" panose="020B0502020202020204" pitchFamily="34" charset="0"/>
              </a:rPr>
              <a:t>Climate change</a:t>
            </a:r>
          </a:p>
        </p:txBody>
      </p:sp>
      <p:sp>
        <p:nvSpPr>
          <p:cNvPr id="10" name="TextBox 9"/>
          <p:cNvSpPr txBox="1"/>
          <p:nvPr/>
        </p:nvSpPr>
        <p:spPr>
          <a:xfrm>
            <a:off x="5647385" y="1621962"/>
            <a:ext cx="2446986" cy="2077403"/>
          </a:xfrm>
          <a:prstGeom prst="ellipse">
            <a:avLst/>
          </a:prstGeom>
          <a:solidFill>
            <a:srgbClr val="FF0000">
              <a:alpha val="45098"/>
            </a:srgbClr>
          </a:solidFill>
        </p:spPr>
        <p:txBody>
          <a:bodyPr wrap="square" rtlCol="0">
            <a:spAutoFit/>
          </a:bodyPr>
          <a:lstStyle/>
          <a:p>
            <a:pPr algn="ctr"/>
            <a:r>
              <a:rPr lang="en-US" sz="3000">
                <a:latin typeface="Century Gothic" panose="020B0502020202020204" pitchFamily="34" charset="0"/>
              </a:rPr>
              <a:t>Winter forest habitat</a:t>
            </a:r>
          </a:p>
        </p:txBody>
      </p:sp>
      <p:cxnSp>
        <p:nvCxnSpPr>
          <p:cNvPr id="14" name="Straight Arrow Connector 13"/>
          <p:cNvCxnSpPr>
            <a:cxnSpLocks/>
          </p:cNvCxnSpPr>
          <p:nvPr/>
        </p:nvCxnSpPr>
        <p:spPr>
          <a:xfrm flipV="1">
            <a:off x="2910226" y="4062508"/>
            <a:ext cx="847561" cy="70074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3078051" y="2660663"/>
            <a:ext cx="783242" cy="910781"/>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4"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1293" y="332591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1293" y="381697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1122" y="3571444"/>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7370" y="3453833"/>
            <a:ext cx="773329" cy="49106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flipH="1">
            <a:off x="4731026" y="2813063"/>
            <a:ext cx="916360" cy="758381"/>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4634622" y="3944897"/>
            <a:ext cx="1089070" cy="10638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27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5D959-6FF1-E57D-2D40-B4BB767389E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CFCAE32-14E4-93BE-9526-A2B95B0B658B}"/>
              </a:ext>
            </a:extLst>
          </p:cNvPr>
          <p:cNvSpPr txBox="1"/>
          <p:nvPr/>
        </p:nvSpPr>
        <p:spPr>
          <a:xfrm>
            <a:off x="226519" y="2647293"/>
            <a:ext cx="1570625" cy="369332"/>
          </a:xfrm>
          <a:prstGeom prst="rect">
            <a:avLst/>
          </a:prstGeom>
          <a:noFill/>
        </p:spPr>
        <p:txBody>
          <a:bodyPr wrap="square" rtlCol="0">
            <a:spAutoFit/>
          </a:bodyPr>
          <a:lstStyle/>
          <a:p>
            <a:r>
              <a:rPr lang="en-US">
                <a:latin typeface="Century Gothic" panose="020B0502020202020204" pitchFamily="34" charset="0"/>
              </a:rPr>
              <a:t>Run Module</a:t>
            </a:r>
          </a:p>
        </p:txBody>
      </p:sp>
      <p:sp>
        <p:nvSpPr>
          <p:cNvPr id="3" name="Rectangle 2">
            <a:extLst>
              <a:ext uri="{FF2B5EF4-FFF2-40B4-BE49-F238E27FC236}">
                <a16:creationId xmlns:a16="http://schemas.microsoft.com/office/drawing/2014/main" id="{6293E2A0-E269-F31D-BC7F-F6F195B9FF7B}"/>
              </a:ext>
            </a:extLst>
          </p:cNvPr>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a:extLst>
              <a:ext uri="{FF2B5EF4-FFF2-40B4-BE49-F238E27FC236}">
                <a16:creationId xmlns:a16="http://schemas.microsoft.com/office/drawing/2014/main" id="{DD92DBD4-052B-7318-AA99-277F08E081D9}"/>
              </a:ext>
            </a:extLst>
          </p:cNvPr>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Monarch module</a:t>
            </a:r>
          </a:p>
        </p:txBody>
      </p:sp>
      <p:sp>
        <p:nvSpPr>
          <p:cNvPr id="28" name="TextBox 27">
            <a:extLst>
              <a:ext uri="{FF2B5EF4-FFF2-40B4-BE49-F238E27FC236}">
                <a16:creationId xmlns:a16="http://schemas.microsoft.com/office/drawing/2014/main" id="{7E36622F-542C-0D5F-B787-B69092380271}"/>
              </a:ext>
            </a:extLst>
          </p:cNvPr>
          <p:cNvSpPr txBox="1"/>
          <p:nvPr/>
        </p:nvSpPr>
        <p:spPr>
          <a:xfrm>
            <a:off x="545014" y="5625123"/>
            <a:ext cx="8053972" cy="707886"/>
          </a:xfrm>
          <a:prstGeom prst="rect">
            <a:avLst/>
          </a:prstGeom>
          <a:noFill/>
        </p:spPr>
        <p:txBody>
          <a:bodyPr wrap="square" rtlCol="0">
            <a:spAutoFit/>
          </a:bodyPr>
          <a:lstStyle/>
          <a:p>
            <a:pPr marL="514350" indent="-514350">
              <a:buFont typeface="+mj-lt"/>
              <a:buAutoNum type="arabicPeriod"/>
            </a:pPr>
            <a:r>
              <a:rPr lang="en-US" sz="2000">
                <a:latin typeface="Century Gothic" panose="020B0502020202020204" pitchFamily="34" charset="0"/>
              </a:rPr>
              <a:t>Fill out the exercise sheet by interacting with the web app</a:t>
            </a:r>
          </a:p>
          <a:p>
            <a:pPr marL="514350" indent="-514350">
              <a:buFont typeface="+mj-lt"/>
              <a:buAutoNum type="arabicPeriod"/>
            </a:pPr>
            <a:r>
              <a:rPr lang="en-US" sz="2000">
                <a:latin typeface="Century Gothic" panose="020B0502020202020204" pitchFamily="34" charset="0"/>
              </a:rPr>
              <a:t>Answer Q’s on the back!</a:t>
            </a:r>
          </a:p>
        </p:txBody>
      </p:sp>
      <p:grpSp>
        <p:nvGrpSpPr>
          <p:cNvPr id="12" name="Group 11">
            <a:extLst>
              <a:ext uri="{FF2B5EF4-FFF2-40B4-BE49-F238E27FC236}">
                <a16:creationId xmlns:a16="http://schemas.microsoft.com/office/drawing/2014/main" id="{A4BEED38-12B8-339F-8CAB-11E01F90B9F5}"/>
              </a:ext>
            </a:extLst>
          </p:cNvPr>
          <p:cNvGrpSpPr/>
          <p:nvPr/>
        </p:nvGrpSpPr>
        <p:grpSpPr>
          <a:xfrm>
            <a:off x="1914525" y="1727945"/>
            <a:ext cx="7003517" cy="3739749"/>
            <a:chOff x="3009900" y="1807726"/>
            <a:chExt cx="5927192" cy="3242548"/>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AA2267B3-E1F6-3283-4363-47C5471709B3}"/>
                </a:ext>
              </a:extLst>
            </p:cNvPr>
            <p:cNvPicPr>
              <a:picLocks noChangeAspect="1"/>
            </p:cNvPicPr>
            <p:nvPr/>
          </p:nvPicPr>
          <p:blipFill>
            <a:blip r:embed="rId3"/>
            <a:stretch>
              <a:fillRect/>
            </a:stretch>
          </p:blipFill>
          <p:spPr>
            <a:xfrm>
              <a:off x="3009900" y="1807726"/>
              <a:ext cx="5927192" cy="3242548"/>
            </a:xfrm>
            <a:prstGeom prst="rect">
              <a:avLst/>
            </a:prstGeom>
          </p:spPr>
        </p:pic>
        <p:sp>
          <p:nvSpPr>
            <p:cNvPr id="5" name="Rectangle 4">
              <a:extLst>
                <a:ext uri="{FF2B5EF4-FFF2-40B4-BE49-F238E27FC236}">
                  <a16:creationId xmlns:a16="http://schemas.microsoft.com/office/drawing/2014/main" id="{2A6BBF16-4B52-4FEB-17E5-4ADBE6588B46}"/>
                </a:ext>
              </a:extLst>
            </p:cNvPr>
            <p:cNvSpPr/>
            <p:nvPr/>
          </p:nvSpPr>
          <p:spPr>
            <a:xfrm>
              <a:off x="3093544" y="2662609"/>
              <a:ext cx="304161" cy="1733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EB6644-DC70-DBFE-36BD-978D42292336}"/>
                </a:ext>
              </a:extLst>
            </p:cNvPr>
            <p:cNvSpPr/>
            <p:nvPr/>
          </p:nvSpPr>
          <p:spPr>
            <a:xfrm>
              <a:off x="4287377" y="2092307"/>
              <a:ext cx="2524538" cy="29579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0" name="Rectangle 19">
              <a:extLst>
                <a:ext uri="{FF2B5EF4-FFF2-40B4-BE49-F238E27FC236}">
                  <a16:creationId xmlns:a16="http://schemas.microsoft.com/office/drawing/2014/main" id="{8A8CA589-4244-B579-6F09-DA8C71E35B89}"/>
                </a:ext>
              </a:extLst>
            </p:cNvPr>
            <p:cNvSpPr/>
            <p:nvPr/>
          </p:nvSpPr>
          <p:spPr>
            <a:xfrm>
              <a:off x="3094403" y="2885701"/>
              <a:ext cx="835584" cy="2863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1" name="Rectangle 20">
              <a:extLst>
                <a:ext uri="{FF2B5EF4-FFF2-40B4-BE49-F238E27FC236}">
                  <a16:creationId xmlns:a16="http://schemas.microsoft.com/office/drawing/2014/main" id="{399E2CDB-9B45-7691-D719-ABD6DB8DEC30}"/>
                </a:ext>
              </a:extLst>
            </p:cNvPr>
            <p:cNvSpPr/>
            <p:nvPr/>
          </p:nvSpPr>
          <p:spPr>
            <a:xfrm>
              <a:off x="3009900" y="3221842"/>
              <a:ext cx="1171020" cy="18284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sp>
        <p:nvSpPr>
          <p:cNvPr id="23" name="Rectangle 22">
            <a:extLst>
              <a:ext uri="{FF2B5EF4-FFF2-40B4-BE49-F238E27FC236}">
                <a16:creationId xmlns:a16="http://schemas.microsoft.com/office/drawing/2014/main" id="{34726861-3F79-95C0-2CB1-4C9E2890A94E}"/>
              </a:ext>
            </a:extLst>
          </p:cNvPr>
          <p:cNvSpPr/>
          <p:nvPr/>
        </p:nvSpPr>
        <p:spPr>
          <a:xfrm>
            <a:off x="226519" y="2634378"/>
            <a:ext cx="1464168" cy="4000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FC9852B-81B2-87B0-C56F-B03665297730}"/>
              </a:ext>
            </a:extLst>
          </p:cNvPr>
          <p:cNvSpPr/>
          <p:nvPr/>
        </p:nvSpPr>
        <p:spPr>
          <a:xfrm>
            <a:off x="230697" y="3208970"/>
            <a:ext cx="1459990" cy="4000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8D26E5-D7FF-677A-3DE0-C8C37FA502C1}"/>
              </a:ext>
            </a:extLst>
          </p:cNvPr>
          <p:cNvSpPr/>
          <p:nvPr/>
        </p:nvSpPr>
        <p:spPr>
          <a:xfrm>
            <a:off x="230697" y="3783562"/>
            <a:ext cx="1459990" cy="4000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CA0FFC0-F5A2-EF6C-3D79-9EAA1C06C81B}"/>
              </a:ext>
            </a:extLst>
          </p:cNvPr>
          <p:cNvSpPr txBox="1"/>
          <p:nvPr/>
        </p:nvSpPr>
        <p:spPr>
          <a:xfrm>
            <a:off x="226520" y="3224329"/>
            <a:ext cx="1464168" cy="369332"/>
          </a:xfrm>
          <a:prstGeom prst="rect">
            <a:avLst/>
          </a:prstGeom>
          <a:noFill/>
        </p:spPr>
        <p:txBody>
          <a:bodyPr wrap="square" rtlCol="0">
            <a:spAutoFit/>
          </a:bodyPr>
          <a:lstStyle/>
          <a:p>
            <a:pPr algn="ctr"/>
            <a:r>
              <a:rPr lang="en-US">
                <a:latin typeface="Century Gothic" panose="020B0502020202020204" pitchFamily="34" charset="0"/>
              </a:rPr>
              <a:t>Inputs</a:t>
            </a:r>
          </a:p>
        </p:txBody>
      </p:sp>
      <p:sp>
        <p:nvSpPr>
          <p:cNvPr id="35" name="TextBox 34">
            <a:extLst>
              <a:ext uri="{FF2B5EF4-FFF2-40B4-BE49-F238E27FC236}">
                <a16:creationId xmlns:a16="http://schemas.microsoft.com/office/drawing/2014/main" id="{9D263A35-3A65-9CD0-AAAE-08AACDF77410}"/>
              </a:ext>
            </a:extLst>
          </p:cNvPr>
          <p:cNvSpPr txBox="1"/>
          <p:nvPr/>
        </p:nvSpPr>
        <p:spPr>
          <a:xfrm>
            <a:off x="207270" y="3814280"/>
            <a:ext cx="1464168" cy="369332"/>
          </a:xfrm>
          <a:prstGeom prst="rect">
            <a:avLst/>
          </a:prstGeom>
          <a:noFill/>
        </p:spPr>
        <p:txBody>
          <a:bodyPr wrap="square" rtlCol="0">
            <a:spAutoFit/>
          </a:bodyPr>
          <a:lstStyle/>
          <a:p>
            <a:pPr algn="ctr"/>
            <a:r>
              <a:rPr lang="en-US">
                <a:latin typeface="Century Gothic" panose="020B0502020202020204" pitchFamily="34" charset="0"/>
              </a:rPr>
              <a:t>Outputs</a:t>
            </a:r>
          </a:p>
        </p:txBody>
      </p:sp>
      <p:sp>
        <p:nvSpPr>
          <p:cNvPr id="6" name="TextBox 27">
            <a:extLst>
              <a:ext uri="{FF2B5EF4-FFF2-40B4-BE49-F238E27FC236}">
                <a16:creationId xmlns:a16="http://schemas.microsoft.com/office/drawing/2014/main" id="{213363C2-5504-FAFF-0207-0F252D01485C}"/>
              </a:ext>
            </a:extLst>
          </p:cNvPr>
          <p:cNvSpPr txBox="1"/>
          <p:nvPr/>
        </p:nvSpPr>
        <p:spPr>
          <a:xfrm>
            <a:off x="538496" y="949733"/>
            <a:ext cx="7764044"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dirty="0">
                <a:latin typeface="Century Gothic"/>
              </a:rPr>
              <a:t>https://danaus.shinyapps.io/Danaus/</a:t>
            </a:r>
            <a:endParaRPr lang="en-US" dirty="0">
              <a:latin typeface="Century Gothic"/>
            </a:endParaRPr>
          </a:p>
        </p:txBody>
      </p:sp>
    </p:spTree>
    <p:extLst>
      <p:ext uri="{BB962C8B-B14F-4D97-AF65-F5344CB8AC3E}">
        <p14:creationId xmlns:p14="http://schemas.microsoft.com/office/powerpoint/2010/main" val="1880551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What did we find out?</a:t>
            </a:r>
          </a:p>
        </p:txBody>
      </p:sp>
      <p:sp>
        <p:nvSpPr>
          <p:cNvPr id="28" name="TextBox 27"/>
          <p:cNvSpPr txBox="1"/>
          <p:nvPr/>
        </p:nvSpPr>
        <p:spPr>
          <a:xfrm>
            <a:off x="545014" y="1188925"/>
            <a:ext cx="8053972" cy="2457532"/>
          </a:xfrm>
          <a:prstGeom prst="rect">
            <a:avLst/>
          </a:prstGeom>
          <a:noFill/>
        </p:spPr>
        <p:txBody>
          <a:bodyPr wrap="square" rtlCol="0">
            <a:spAutoFit/>
          </a:bodyPr>
          <a:lstStyle/>
          <a:p>
            <a:pPr marL="514350" indent="-514350">
              <a:lnSpc>
                <a:spcPct val="200000"/>
              </a:lnSpc>
              <a:buFont typeface="+mj-lt"/>
              <a:buAutoNum type="arabicPeriod"/>
            </a:pPr>
            <a:r>
              <a:rPr lang="en-US" sz="2000">
                <a:latin typeface="Century Gothic" panose="020B0502020202020204" pitchFamily="34" charset="0"/>
              </a:rPr>
              <a:t>Did all your iterations of the scenarios turn out the same?</a:t>
            </a:r>
          </a:p>
          <a:p>
            <a:pPr marL="514350" indent="-514350">
              <a:lnSpc>
                <a:spcPct val="200000"/>
              </a:lnSpc>
              <a:buFont typeface="+mj-lt"/>
              <a:buAutoNum type="arabicPeriod"/>
            </a:pPr>
            <a:r>
              <a:rPr lang="en-US" sz="2000">
                <a:latin typeface="Century Gothic" panose="020B0502020202020204" pitchFamily="34" charset="0"/>
              </a:rPr>
              <a:t>What scenarios are bad for monarchs?</a:t>
            </a:r>
          </a:p>
          <a:p>
            <a:pPr marL="514350" indent="-514350">
              <a:lnSpc>
                <a:spcPct val="200000"/>
              </a:lnSpc>
              <a:buFont typeface="+mj-lt"/>
              <a:buAutoNum type="arabicPeriod"/>
            </a:pPr>
            <a:r>
              <a:rPr lang="en-US" sz="2000">
                <a:latin typeface="Century Gothic" panose="020B0502020202020204" pitchFamily="34" charset="0"/>
              </a:rPr>
              <a:t>What scenarios are good for monarchs?</a:t>
            </a:r>
          </a:p>
          <a:p>
            <a:pPr marL="514350" indent="-514350">
              <a:lnSpc>
                <a:spcPct val="200000"/>
              </a:lnSpc>
              <a:buFont typeface="+mj-lt"/>
              <a:buAutoNum type="arabicPeriod"/>
            </a:pPr>
            <a:r>
              <a:rPr lang="en-US" sz="2000">
                <a:latin typeface="Century Gothic" panose="020B0502020202020204" pitchFamily="34" charset="0"/>
              </a:rPr>
              <a:t>Do you have any questions?</a:t>
            </a:r>
          </a:p>
        </p:txBody>
      </p:sp>
    </p:spTree>
    <p:extLst>
      <p:ext uri="{BB962C8B-B14F-4D97-AF65-F5344CB8AC3E}">
        <p14:creationId xmlns:p14="http://schemas.microsoft.com/office/powerpoint/2010/main" val="3795999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lifeintherawdotblog.files.wordpress.com/2018/01/null1.jpeg?w=463&amp;h=278"/>
          <p:cNvPicPr>
            <a:picLocks noChangeAspect="1" noChangeArrowheads="1"/>
          </p:cNvPicPr>
          <p:nvPr/>
        </p:nvPicPr>
        <p:blipFill rotWithShape="1">
          <a:blip r:embed="rId2">
            <a:extLst>
              <a:ext uri="{28A0092B-C50C-407E-A947-70E740481C1C}">
                <a14:useLocalDpi xmlns:a14="http://schemas.microsoft.com/office/drawing/2010/main" val="0"/>
              </a:ext>
            </a:extLst>
          </a:blip>
          <a:srcRect l="9548"/>
          <a:stretch/>
        </p:blipFill>
        <p:spPr bwMode="auto">
          <a:xfrm>
            <a:off x="387179" y="1057833"/>
            <a:ext cx="3989002" cy="26479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What can you do to help?</a:t>
            </a:r>
          </a:p>
        </p:txBody>
      </p:sp>
      <p:sp>
        <p:nvSpPr>
          <p:cNvPr id="3" name="Rectangle 2"/>
          <p:cNvSpPr/>
          <p:nvPr/>
        </p:nvSpPr>
        <p:spPr>
          <a:xfrm>
            <a:off x="2866768" y="3328086"/>
            <a:ext cx="1466335" cy="263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45925" y="2120734"/>
            <a:ext cx="4843848" cy="3170099"/>
          </a:xfrm>
          <a:prstGeom prst="rect">
            <a:avLst/>
          </a:prstGeom>
          <a:noFill/>
        </p:spPr>
        <p:txBody>
          <a:bodyPr wrap="square" rtlCol="0">
            <a:spAutoFit/>
          </a:bodyPr>
          <a:lstStyle/>
          <a:p>
            <a:pPr algn="r"/>
            <a:r>
              <a:rPr lang="en-US" sz="2800">
                <a:solidFill>
                  <a:prstClr val="black"/>
                </a:solidFill>
                <a:latin typeface="Century Gothic" panose="020B0502020202020204" pitchFamily="34" charset="0"/>
                <a:cs typeface="Arial" pitchFamily="34" charset="0"/>
              </a:rPr>
              <a:t>Make an area of your yard a monarch habitat!</a:t>
            </a:r>
          </a:p>
          <a:p>
            <a:pPr algn="r"/>
            <a:endParaRPr lang="en-US" sz="3000">
              <a:solidFill>
                <a:prstClr val="black"/>
              </a:solidFill>
              <a:latin typeface="Century Gothic" panose="020B0502020202020204" pitchFamily="34" charset="0"/>
              <a:cs typeface="Arial" pitchFamily="34" charset="0"/>
            </a:endParaRPr>
          </a:p>
          <a:p>
            <a:pPr algn="r"/>
            <a:r>
              <a:rPr lang="en-US" sz="2800">
                <a:solidFill>
                  <a:prstClr val="black"/>
                </a:solidFill>
                <a:latin typeface="Century Gothic" panose="020B0502020202020204" pitchFamily="34" charset="0"/>
                <a:cs typeface="Arial" pitchFamily="34" charset="0"/>
              </a:rPr>
              <a:t>Plant milkweed &amp; nectar plants</a:t>
            </a:r>
          </a:p>
          <a:p>
            <a:pPr algn="r"/>
            <a:endParaRPr lang="en-US" sz="3000">
              <a:solidFill>
                <a:prstClr val="black"/>
              </a:solidFill>
              <a:latin typeface="Century Gothic" panose="020B0502020202020204" pitchFamily="34" charset="0"/>
              <a:cs typeface="Arial" pitchFamily="34" charset="0"/>
            </a:endParaRPr>
          </a:p>
          <a:p>
            <a:pPr algn="r"/>
            <a:r>
              <a:rPr lang="en-US" sz="2800">
                <a:solidFill>
                  <a:prstClr val="black"/>
                </a:solidFill>
                <a:latin typeface="Century Gothic" panose="020B0502020202020204" pitchFamily="34" charset="0"/>
                <a:cs typeface="Arial" pitchFamily="34" charset="0"/>
              </a:rPr>
              <a:t>Spread the word!</a:t>
            </a:r>
          </a:p>
        </p:txBody>
      </p:sp>
      <p:pic>
        <p:nvPicPr>
          <p:cNvPr id="9222" name="Picture 6" descr="Image result for how kids can help monarch butterfl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79" y="3705784"/>
            <a:ext cx="28575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685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G:\FWCB\MONARCHLAB\Pictures organized\Maps\FALLMIG corrected fixed arrows.bm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091" t="7301"/>
          <a:stretch/>
        </p:blipFill>
        <p:spPr bwMode="auto">
          <a:xfrm>
            <a:off x="3138616" y="1048624"/>
            <a:ext cx="4310702" cy="51677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29400" y="2133600"/>
            <a:ext cx="2209800" cy="1200329"/>
          </a:xfrm>
          <a:prstGeom prst="rect">
            <a:avLst/>
          </a:prstGeom>
          <a:noFill/>
        </p:spPr>
        <p:txBody>
          <a:bodyPr wrap="square" rtlCol="0">
            <a:spAutoFit/>
          </a:bodyPr>
          <a:lstStyle/>
          <a:p>
            <a:pPr algn="ctr"/>
            <a:r>
              <a:rPr lang="en-US" sz="3600">
                <a:solidFill>
                  <a:prstClr val="black"/>
                </a:solidFill>
                <a:cs typeface="Arial" pitchFamily="34" charset="0"/>
              </a:rPr>
              <a:t>Fall Migration</a:t>
            </a:r>
          </a:p>
        </p:txBody>
      </p:sp>
      <p:sp>
        <p:nvSpPr>
          <p:cNvPr id="12" name="Rectangle 11"/>
          <p:cNvSpPr/>
          <p:nvPr/>
        </p:nvSpPr>
        <p:spPr>
          <a:xfrm>
            <a:off x="6705600" y="2133600"/>
            <a:ext cx="21336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3810000" y="5410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5284700">
            <a:off x="5466663" y="1802806"/>
            <a:ext cx="794803" cy="79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055424">
            <a:off x="3499468" y="2004063"/>
            <a:ext cx="849664" cy="8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999989">
            <a:off x="4447768" y="1456951"/>
            <a:ext cx="863006" cy="86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descr="C:\Users\Kelly\Desktop\Desktop\Mexico_Facebook\P2123292.JPG"/>
          <p:cNvPicPr>
            <a:picLocks noChangeAspect="1" noChangeArrowheads="1"/>
          </p:cNvPicPr>
          <p:nvPr/>
        </p:nvPicPr>
        <p:blipFill>
          <a:blip r:embed="rId5" cstate="print"/>
          <a:srcRect l="32737" r="4048" b="2857"/>
          <a:stretch>
            <a:fillRect/>
          </a:stretch>
        </p:blipFill>
        <p:spPr bwMode="auto">
          <a:xfrm>
            <a:off x="17357" y="1973699"/>
            <a:ext cx="3160827" cy="3642988"/>
          </a:xfrm>
          <a:prstGeom prst="roundRect">
            <a:avLst/>
          </a:prstGeom>
          <a:noFill/>
        </p:spPr>
      </p:pic>
      <p:sp>
        <p:nvSpPr>
          <p:cNvPr id="4" name="Rectangle 3"/>
          <p:cNvSpPr/>
          <p:nvPr/>
        </p:nvSpPr>
        <p:spPr>
          <a:xfrm rot="20479116">
            <a:off x="5501907" y="3745211"/>
            <a:ext cx="151767" cy="77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7357" y="-9339"/>
            <a:ext cx="8254188" cy="800219"/>
          </a:xfrm>
          <a:prstGeom prst="rect">
            <a:avLst/>
          </a:prstGeom>
          <a:noFill/>
        </p:spPr>
        <p:txBody>
          <a:bodyPr wrap="square" rtlCol="0">
            <a:spAutoFit/>
          </a:bodyPr>
          <a:lstStyle/>
          <a:p>
            <a:r>
              <a:rPr lang="en-US" sz="4600">
                <a:solidFill>
                  <a:prstClr val="black"/>
                </a:solidFill>
                <a:latin typeface="Century Gothic" panose="020B0502020202020204" pitchFamily="34" charset="0"/>
                <a:cs typeface="Arial" pitchFamily="34" charset="0"/>
              </a:rPr>
              <a:t>The monarch’s annual cycle</a:t>
            </a:r>
          </a:p>
        </p:txBody>
      </p:sp>
    </p:spTree>
    <p:extLst>
      <p:ext uri="{BB962C8B-B14F-4D97-AF65-F5344CB8AC3E}">
        <p14:creationId xmlns:p14="http://schemas.microsoft.com/office/powerpoint/2010/main" val="381028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0" presetClass="path" presetSubtype="0" accel="50000" decel="50000" fill="hold" nodeType="withEffect">
                                  <p:stCondLst>
                                    <p:cond delay="0"/>
                                  </p:stCondLst>
                                  <p:childTnLst>
                                    <p:animMotion origin="layout" path="M 3.33333E-6 -2.22222E-6 L -0.11632 0.19167 L -0.17188 0.25926 L -0.21146 0.34537 L -0.20747 0.47778 " pathEditMode="relative" rAng="0" ptsTypes="AAAAA">
                                      <p:cBhvr>
                                        <p:cTn id="21" dur="3500" fill="hold"/>
                                        <p:tgtEl>
                                          <p:spTgt spid="15"/>
                                        </p:tgtEl>
                                        <p:attrNameLst>
                                          <p:attrName>ppt_x</p:attrName>
                                          <p:attrName>ppt_y</p:attrName>
                                        </p:attrNameLst>
                                      </p:cBhvr>
                                      <p:rCtr x="-10573" y="23889"/>
                                    </p:animMotion>
                                  </p:childTnLst>
                                </p:cTn>
                              </p:par>
                              <p:par>
                                <p:cTn id="22" presetID="0" presetClass="path" presetSubtype="0" accel="50000" decel="50000" fill="hold" nodeType="withEffect">
                                  <p:stCondLst>
                                    <p:cond delay="0"/>
                                  </p:stCondLst>
                                  <p:childTnLst>
                                    <p:animMotion origin="layout" path="M -1.11111E-6 4.81481E-6 L 0.0066 0.07222 L 0.00799 0.14236 L 0.00851 0.22175 L 0.0066 0.44537 " pathEditMode="relative" rAng="0" ptsTypes="AAAAA">
                                      <p:cBhvr>
                                        <p:cTn id="23" dur="3500" fill="hold"/>
                                        <p:tgtEl>
                                          <p:spTgt spid="16"/>
                                        </p:tgtEl>
                                        <p:attrNameLst>
                                          <p:attrName>ppt_x</p:attrName>
                                          <p:attrName>ppt_y</p:attrName>
                                        </p:attrNameLst>
                                      </p:cBhvr>
                                      <p:rCtr x="417" y="22269"/>
                                    </p:animMotion>
                                  </p:childTnLst>
                                </p:cTn>
                              </p:par>
                              <p:par>
                                <p:cTn id="24" presetID="0" presetClass="path" presetSubtype="0" accel="50000" decel="50000" fill="hold" nodeType="withEffect">
                                  <p:stCondLst>
                                    <p:cond delay="0"/>
                                  </p:stCondLst>
                                  <p:childTnLst>
                                    <p:animMotion origin="layout" path="M -4.44444E-6 4.81481E-6 L -0.05729 0.17893 L -0.08594 0.28889 L -0.11285 0.40949 L -0.10451 0.53402 " pathEditMode="relative" ptsTypes="AAAAA">
                                      <p:cBhvr>
                                        <p:cTn id="25" dur="35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astern Monarch Butterfly Population Falls to… • Monarch Joint Venture">
            <a:extLst>
              <a:ext uri="{FF2B5EF4-FFF2-40B4-BE49-F238E27FC236}">
                <a16:creationId xmlns:a16="http://schemas.microsoft.com/office/drawing/2014/main" id="{B325843A-5F13-3C30-0D1A-B15F6D3C48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56" t="9373" b="21452"/>
          <a:stretch/>
        </p:blipFill>
        <p:spPr bwMode="auto">
          <a:xfrm>
            <a:off x="203702" y="1910282"/>
            <a:ext cx="8736595" cy="47440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357" y="-9339"/>
            <a:ext cx="8657086" cy="800219"/>
          </a:xfrm>
          <a:prstGeom prst="rect">
            <a:avLst/>
          </a:prstGeom>
          <a:noFill/>
        </p:spPr>
        <p:txBody>
          <a:bodyPr wrap="square" rtlCol="0">
            <a:spAutoFit/>
          </a:bodyPr>
          <a:lstStyle/>
          <a:p>
            <a:r>
              <a:rPr lang="en-US" sz="4600">
                <a:solidFill>
                  <a:prstClr val="black"/>
                </a:solidFill>
                <a:latin typeface="Century Gothic" panose="020B0502020202020204" pitchFamily="34" charset="0"/>
                <a:cs typeface="Arial" pitchFamily="34" charset="0"/>
              </a:rPr>
              <a:t>Monarch population decline</a:t>
            </a:r>
          </a:p>
        </p:txBody>
      </p:sp>
      <p:sp>
        <p:nvSpPr>
          <p:cNvPr id="2" name="Down Arrow 1"/>
          <p:cNvSpPr/>
          <p:nvPr/>
        </p:nvSpPr>
        <p:spPr>
          <a:xfrm rot="17367125">
            <a:off x="4938811" y="-997960"/>
            <a:ext cx="345989" cy="7434408"/>
          </a:xfrm>
          <a:prstGeom prst="downArrow">
            <a:avLst/>
          </a:prstGeom>
          <a:ln>
            <a:solidFill>
              <a:srgbClr val="FCA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monarch butterfly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221107">
            <a:off x="1308803" y="1069697"/>
            <a:ext cx="1176238" cy="74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98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0" presetClass="path" presetSubtype="0" accel="50000" decel="50000" fill="hold" nodeType="withEffect">
                                  <p:stCondLst>
                                    <p:cond delay="0"/>
                                  </p:stCondLst>
                                  <p:childTnLst>
                                    <p:animMotion origin="layout" path="M -1.66667E-6 -2.01665E-6 C 0.00677 0.00231 0.01424 0.00694 0.02136 0.00856 C 0.0309 0.01087 0.04063 0.01133 0.05018 0.01295 C 0.06528 0.01203 0.11702 0.00255 0.13247 0.01712 C 0.13542 0.02359 0.1382 0.02752 0.14011 0.03446 C 0.13889 0.0599 0.13785 0.07609 0.13386 0.09875 C 0.13299 0.10384 0.13195 0.10893 0.1309 0.11402 C 0.12986 0.11818 0.12795 0.12697 0.12795 0.1272 C 0.13264 0.15287 0.14132 0.13969 0.1658 0.13761 C 0.1724 0.13714 0.17917 0.13622 0.18559 0.13552 C 0.19636 0.13044 0.19184 0.13252 0.19931 0.12905 C 0.21424 0.12211 0.20347 0.12211 0.21302 0.1161 C 0.22726 0.10708 0.20972 0.12304 0.22674 0.10962 C 0.23854 0.1006 0.22691 0.10569 0.23889 0.09875 C 0.24705 0.09436 0.25452 0.09274 0.26181 0.08603 C 0.2684 0.08696 0.27518 0.0858 0.2816 0.08835 C 0.2849 0.0895 0.28507 0.10453 0.28924 0.10962 C 0.29115 0.12003 0.29497 0.12697 0.2967 0.13761 C 0.3 0.15611 0.30295 0.17762 0.31042 0.19357 C 0.31302 0.20467 0.31771 0.2049 0.3257 0.20861 C 0.32709 0.20953 0.33038 0.21092 0.33038 0.21115 C 0.33785 0.20999 0.34549 0.20976 0.35313 0.20861 C 0.36163 0.20745 0.37604 0.19404 0.38368 0.1871 C 0.39549 0.16189 0.41372 0.16166 0.43368 0.15935 C 0.45677 0.16166 0.45955 0.15541 0.4658 0.18293 C 0.46684 0.20629 0.46771 0.22711 0.47031 0.24954 C 0.47101 0.25671 0.46979 0.26596 0.47327 0.27105 C 0.4809 0.28169 0.48785 0.28215 0.49774 0.284 C 0.51042 0.2833 0.52327 0.28492 0.53577 0.28192 C 0.53976 0.28122 0.54983 0.26873 0.55399 0.26457 C 0.55799 0.26064 0.56459 0.25162 0.56927 0.24954 C 0.57222 0.24815 0.57535 0.24653 0.57847 0.24538 C 0.57986 0.24445 0.58299 0.2433 0.58299 0.24353 C 0.58524 0.24376 0.59618 0.24538 0.59983 0.24746 C 0.60729 0.25185 0.61615 0.26642 0.62101 0.27544 C 0.62587 0.28446 0.625 0.29279 0.63177 0.29926 C 0.63403 0.30851 0.63438 0.31614 0.64097 0.32077 " pathEditMode="relative" rAng="0" ptsTypes="ffffffffffffffffffffffffffffffffffffA">
                                      <p:cBhvr>
                                        <p:cTn id="9" dur="3000" fill="hold"/>
                                        <p:tgtEl>
                                          <p:spTgt spid="2052"/>
                                        </p:tgtEl>
                                        <p:attrNameLst>
                                          <p:attrName>ppt_x</p:attrName>
                                          <p:attrName>ppt_y</p:attrName>
                                        </p:attrNameLst>
                                      </p:cBhvr>
                                      <p:rCtr x="32049" y="160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614" y="2507170"/>
            <a:ext cx="4283130" cy="3348629"/>
          </a:xfrm>
          <a:prstGeom prst="roundRect">
            <a:avLst/>
          </a:prstGeom>
          <a:noFill/>
          <a:extLst>
            <a:ext uri="{909E8E84-426E-40DD-AFC4-6F175D3DCCD1}">
              <a14:hiddenFill xmlns:a14="http://schemas.microsoft.com/office/drawing/2010/main">
                <a:solidFill>
                  <a:srgbClr val="FFFFFF"/>
                </a:solidFill>
              </a14:hiddenFill>
            </a:ext>
          </a:extLst>
        </p:spPr>
      </p:pic>
      <p:pic>
        <p:nvPicPr>
          <p:cNvPr id="18" name="Picture 2" descr="G:\FWCB\MONARCHLAB\Pictures organized\Maps\FALLMIG corrected fixed arrows.bmp"/>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091" t="7301"/>
          <a:stretch/>
        </p:blipFill>
        <p:spPr bwMode="auto">
          <a:xfrm>
            <a:off x="893981" y="2374227"/>
            <a:ext cx="3015049" cy="3614516"/>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1313081" y="5450321"/>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Why are monarchs declining?</a:t>
            </a:r>
          </a:p>
        </p:txBody>
      </p:sp>
      <p:sp>
        <p:nvSpPr>
          <p:cNvPr id="11" name="TextBox 10"/>
          <p:cNvSpPr txBox="1"/>
          <p:nvPr/>
        </p:nvSpPr>
        <p:spPr>
          <a:xfrm>
            <a:off x="444906" y="1436225"/>
            <a:ext cx="8254188" cy="738664"/>
          </a:xfrm>
          <a:prstGeom prst="rect">
            <a:avLst/>
          </a:prstGeom>
          <a:noFill/>
        </p:spPr>
        <p:txBody>
          <a:bodyPr wrap="square" rtlCol="0">
            <a:spAutoFit/>
          </a:bodyPr>
          <a:lstStyle/>
          <a:p>
            <a:pPr algn="ctr"/>
            <a:r>
              <a:rPr lang="en-US" sz="4200">
                <a:solidFill>
                  <a:prstClr val="black"/>
                </a:solidFill>
                <a:latin typeface="Century Gothic" panose="020B0502020202020204" pitchFamily="34" charset="0"/>
                <a:cs typeface="Arial" pitchFamily="34" charset="0"/>
              </a:rPr>
              <a:t>Logging of winter habitat</a:t>
            </a:r>
          </a:p>
        </p:txBody>
      </p:sp>
      <p:pic>
        <p:nvPicPr>
          <p:cNvPr id="5124" name="Picture 4" descr="Image result for monarch butterfly biosphere reserve before and after defores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624" y="1234931"/>
            <a:ext cx="7068752" cy="54078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70575" y="1315076"/>
            <a:ext cx="3196625" cy="430887"/>
          </a:xfrm>
          <a:prstGeom prst="rect">
            <a:avLst/>
          </a:prstGeom>
          <a:solidFill>
            <a:schemeClr val="bg1"/>
          </a:solidFill>
        </p:spPr>
        <p:txBody>
          <a:bodyPr wrap="square" rtlCol="0">
            <a:spAutoFit/>
          </a:bodyPr>
          <a:lstStyle/>
          <a:p>
            <a:r>
              <a:rPr lang="en-US" sz="2200">
                <a:latin typeface="Century Gothic" panose="020B0502020202020204" pitchFamily="34" charset="0"/>
              </a:rPr>
              <a:t>Area in Mexico: 2013</a:t>
            </a:r>
          </a:p>
        </p:txBody>
      </p:sp>
      <p:sp>
        <p:nvSpPr>
          <p:cNvPr id="13" name="TextBox 12"/>
          <p:cNvSpPr txBox="1"/>
          <p:nvPr/>
        </p:nvSpPr>
        <p:spPr>
          <a:xfrm>
            <a:off x="4682867" y="1317477"/>
            <a:ext cx="3196625" cy="430887"/>
          </a:xfrm>
          <a:prstGeom prst="rect">
            <a:avLst/>
          </a:prstGeom>
          <a:solidFill>
            <a:schemeClr val="bg1"/>
          </a:solidFill>
        </p:spPr>
        <p:txBody>
          <a:bodyPr wrap="square" rtlCol="0">
            <a:spAutoFit/>
          </a:bodyPr>
          <a:lstStyle/>
          <a:p>
            <a:r>
              <a:rPr lang="en-US" sz="2200">
                <a:latin typeface="Century Gothic" panose="020B0502020202020204" pitchFamily="34" charset="0"/>
              </a:rPr>
              <a:t>Area in Mexico: 2015</a:t>
            </a:r>
          </a:p>
        </p:txBody>
      </p:sp>
    </p:spTree>
    <p:extLst>
      <p:ext uri="{BB962C8B-B14F-4D97-AF65-F5344CB8AC3E}">
        <p14:creationId xmlns:p14="http://schemas.microsoft.com/office/powerpoint/2010/main" val="232027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subTnLst>
                                    <p:set>
                                      <p:cBhvr override="childStyle">
                                        <p:cTn dur="1" fill="hold" display="0" masterRel="nextClick" afterEffect="1"/>
                                        <p:tgtEl>
                                          <p:spTgt spid="512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onarch butterfly nect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1590" y="2819028"/>
            <a:ext cx="3458983" cy="2469930"/>
          </a:xfrm>
          <a:prstGeom prst="round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504579" y="2607384"/>
            <a:ext cx="2315632" cy="2893218"/>
            <a:chOff x="3056238" y="533401"/>
            <a:chExt cx="4351823" cy="5627390"/>
          </a:xfrm>
        </p:grpSpPr>
        <p:pic>
          <p:nvPicPr>
            <p:cNvPr id="11" name="Picture 2" descr="G:\FWCB\MONARCHLAB\Pictures organized\Maps\SPRGMIG corrected.T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070"/>
            <a:stretch/>
          </p:blipFill>
          <p:spPr bwMode="auto">
            <a:xfrm>
              <a:off x="3056238" y="533401"/>
              <a:ext cx="4351823" cy="56273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rot="20479116">
              <a:off x="5418462" y="3679591"/>
              <a:ext cx="190382" cy="77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43546">
              <a:off x="5076260" y="3682961"/>
              <a:ext cx="389545" cy="169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Why are monarchs declining?</a:t>
            </a:r>
          </a:p>
        </p:txBody>
      </p:sp>
      <p:sp>
        <p:nvSpPr>
          <p:cNvPr id="6" name="TextBox 5"/>
          <p:cNvSpPr txBox="1"/>
          <p:nvPr/>
        </p:nvSpPr>
        <p:spPr>
          <a:xfrm>
            <a:off x="1489430" y="1629822"/>
            <a:ext cx="6165140" cy="738664"/>
          </a:xfrm>
          <a:prstGeom prst="rect">
            <a:avLst/>
          </a:prstGeom>
          <a:noFill/>
        </p:spPr>
        <p:txBody>
          <a:bodyPr wrap="square" rtlCol="0">
            <a:spAutoFit/>
          </a:bodyPr>
          <a:lstStyle/>
          <a:p>
            <a:pPr algn="ctr"/>
            <a:r>
              <a:rPr lang="en-US" sz="4200">
                <a:solidFill>
                  <a:prstClr val="black"/>
                </a:solidFill>
                <a:latin typeface="Century Gothic" panose="020B0502020202020204" pitchFamily="34" charset="0"/>
                <a:cs typeface="Arial" pitchFamily="34" charset="0"/>
              </a:rPr>
              <a:t>Loss of nectar plants</a:t>
            </a:r>
          </a:p>
        </p:txBody>
      </p:sp>
      <p:pic>
        <p:nvPicPr>
          <p:cNvPr id="14" name="Picture 2" descr="G:\FWCB\MONARCHLAB\Pictures organized\Maps\FALLMIG corrected fixed arrows.bmp"/>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5091" t="7301"/>
          <a:stretch/>
        </p:blipFill>
        <p:spPr bwMode="auto">
          <a:xfrm>
            <a:off x="6468560" y="2729192"/>
            <a:ext cx="2410280" cy="2889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78595" y="3313832"/>
            <a:ext cx="527222" cy="276999"/>
          </a:xfrm>
          <a:prstGeom prst="rect">
            <a:avLst/>
          </a:prstGeom>
          <a:noFill/>
        </p:spPr>
        <p:txBody>
          <a:bodyPr wrap="square" rtlCol="0">
            <a:spAutoFit/>
          </a:bodyPr>
          <a:lstStyle/>
          <a:p>
            <a:pPr algn="ctr"/>
            <a:r>
              <a:rPr lang="en-US" sz="1200" b="1"/>
              <a:t>FALL</a:t>
            </a:r>
          </a:p>
        </p:txBody>
      </p:sp>
      <p:sp>
        <p:nvSpPr>
          <p:cNvPr id="7" name="Rectangle 6"/>
          <p:cNvSpPr/>
          <p:nvPr/>
        </p:nvSpPr>
        <p:spPr>
          <a:xfrm>
            <a:off x="848497" y="3989699"/>
            <a:ext cx="576649" cy="229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49091" y="3313832"/>
            <a:ext cx="576649" cy="229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29168" y="3337608"/>
            <a:ext cx="576649" cy="229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813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93340" y="2471351"/>
            <a:ext cx="2505874" cy="3172498"/>
            <a:chOff x="3056238" y="533401"/>
            <a:chExt cx="4351823" cy="5627390"/>
          </a:xfrm>
        </p:grpSpPr>
        <p:pic>
          <p:nvPicPr>
            <p:cNvPr id="14" name="Picture 2" descr="G:\FWCB\MONARCHLAB\Pictures organized\Maps\SPRGMIG corrected.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070"/>
            <a:stretch/>
          </p:blipFill>
          <p:spPr bwMode="auto">
            <a:xfrm>
              <a:off x="3056238" y="533401"/>
              <a:ext cx="4351823" cy="56273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rot="20479116">
              <a:off x="5418462" y="3679591"/>
              <a:ext cx="190382" cy="77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243546">
              <a:off x="5076260" y="3682961"/>
              <a:ext cx="389545" cy="169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0838" y="2800412"/>
            <a:ext cx="4014954" cy="2676636"/>
          </a:xfrm>
          <a:prstGeom prst="roundRect">
            <a:avLst/>
          </a:prstGeom>
        </p:spPr>
      </p:pic>
      <p:sp>
        <p:nvSpPr>
          <p:cNvPr id="8" name="Rectangle 7"/>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Why are monarchs declining?</a:t>
            </a:r>
          </a:p>
        </p:txBody>
      </p:sp>
      <p:sp>
        <p:nvSpPr>
          <p:cNvPr id="11" name="TextBox 10"/>
          <p:cNvSpPr txBox="1"/>
          <p:nvPr/>
        </p:nvSpPr>
        <p:spPr>
          <a:xfrm>
            <a:off x="444906" y="1436225"/>
            <a:ext cx="8254188" cy="738664"/>
          </a:xfrm>
          <a:prstGeom prst="rect">
            <a:avLst/>
          </a:prstGeom>
          <a:noFill/>
        </p:spPr>
        <p:txBody>
          <a:bodyPr wrap="square" rtlCol="0">
            <a:spAutoFit/>
          </a:bodyPr>
          <a:lstStyle/>
          <a:p>
            <a:pPr algn="ctr"/>
            <a:r>
              <a:rPr lang="en-US" sz="4200">
                <a:solidFill>
                  <a:prstClr val="black"/>
                </a:solidFill>
                <a:latin typeface="Century Gothic" panose="020B0502020202020204" pitchFamily="34" charset="0"/>
                <a:cs typeface="Arial" pitchFamily="34" charset="0"/>
              </a:rPr>
              <a:t>Milkweed loss</a:t>
            </a:r>
          </a:p>
        </p:txBody>
      </p:sp>
      <p:sp>
        <p:nvSpPr>
          <p:cNvPr id="17" name="Rectangle 16"/>
          <p:cNvSpPr/>
          <p:nvPr/>
        </p:nvSpPr>
        <p:spPr>
          <a:xfrm>
            <a:off x="1715139" y="4009480"/>
            <a:ext cx="576649" cy="229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18735" y="3255739"/>
            <a:ext cx="576649" cy="229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5"/>
          <a:srcRect l="32614" t="18133" r="33533" b="52270"/>
          <a:stretch/>
        </p:blipFill>
        <p:spPr>
          <a:xfrm>
            <a:off x="606529" y="2202411"/>
            <a:ext cx="7930941" cy="3900336"/>
          </a:xfrm>
          <a:prstGeom prst="rect">
            <a:avLst/>
          </a:prstGeom>
          <a:noFill/>
          <a:ln>
            <a:noFill/>
          </a:ln>
        </p:spPr>
      </p:pic>
      <p:pic>
        <p:nvPicPr>
          <p:cNvPr id="12" name="Picture 11"/>
          <p:cNvPicPr>
            <a:picLocks noChangeAspect="1"/>
          </p:cNvPicPr>
          <p:nvPr/>
        </p:nvPicPr>
        <p:blipFill rotWithShape="1">
          <a:blip r:embed="rId5"/>
          <a:srcRect l="32614" t="55062" r="33533" b="15368"/>
          <a:stretch/>
        </p:blipFill>
        <p:spPr>
          <a:xfrm>
            <a:off x="609622" y="2234953"/>
            <a:ext cx="7927848" cy="3895316"/>
          </a:xfrm>
          <a:prstGeom prst="rect">
            <a:avLst/>
          </a:prstGeom>
          <a:noFill/>
          <a:ln>
            <a:noFill/>
          </a:ln>
        </p:spPr>
      </p:pic>
    </p:spTree>
    <p:extLst>
      <p:ext uri="{BB962C8B-B14F-4D97-AF65-F5344CB8AC3E}">
        <p14:creationId xmlns:p14="http://schemas.microsoft.com/office/powerpoint/2010/main" val="141044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357" y="-9339"/>
            <a:ext cx="8254188" cy="738664"/>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Why are monarchs declining?</a:t>
            </a:r>
          </a:p>
        </p:txBody>
      </p:sp>
      <p:pic>
        <p:nvPicPr>
          <p:cNvPr id="8194" name="Picture 2" descr="Image result for monarch butterfly climate 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984" y="2125566"/>
            <a:ext cx="3394032" cy="4242540"/>
          </a:xfrm>
          <a:prstGeom prst="round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4906" y="1323115"/>
            <a:ext cx="8254188" cy="738664"/>
          </a:xfrm>
          <a:prstGeom prst="rect">
            <a:avLst/>
          </a:prstGeom>
          <a:noFill/>
        </p:spPr>
        <p:txBody>
          <a:bodyPr wrap="square" rtlCol="0">
            <a:spAutoFit/>
          </a:bodyPr>
          <a:lstStyle/>
          <a:p>
            <a:pPr algn="ctr"/>
            <a:r>
              <a:rPr lang="en-US" sz="4200">
                <a:solidFill>
                  <a:prstClr val="black"/>
                </a:solidFill>
                <a:latin typeface="Century Gothic" panose="020B0502020202020204" pitchFamily="34" charset="0"/>
                <a:cs typeface="Arial" pitchFamily="34" charset="0"/>
              </a:rPr>
              <a:t>Climate change</a:t>
            </a:r>
          </a:p>
        </p:txBody>
      </p:sp>
      <p:grpSp>
        <p:nvGrpSpPr>
          <p:cNvPr id="9" name="Group 8"/>
          <p:cNvGrpSpPr/>
          <p:nvPr/>
        </p:nvGrpSpPr>
        <p:grpSpPr>
          <a:xfrm>
            <a:off x="774134" y="2148718"/>
            <a:ext cx="7595731" cy="4196236"/>
            <a:chOff x="774134" y="2148718"/>
            <a:chExt cx="7595731" cy="4196236"/>
          </a:xfrm>
        </p:grpSpPr>
        <p:pic>
          <p:nvPicPr>
            <p:cNvPr id="8198" name="Picture 6" descr="Image result for warmer drier texas climate change future"/>
            <p:cNvPicPr>
              <a:picLocks noChangeAspect="1" noChangeArrowheads="1"/>
            </p:cNvPicPr>
            <p:nvPr/>
          </p:nvPicPr>
          <p:blipFill rotWithShape="1">
            <a:blip r:embed="rId4">
              <a:extLst>
                <a:ext uri="{28A0092B-C50C-407E-A947-70E740481C1C}">
                  <a14:useLocalDpi xmlns:a14="http://schemas.microsoft.com/office/drawing/2010/main" val="0"/>
                </a:ext>
              </a:extLst>
            </a:blip>
            <a:srcRect t="53619"/>
            <a:stretch/>
          </p:blipFill>
          <p:spPr bwMode="auto">
            <a:xfrm>
              <a:off x="774134" y="2148718"/>
              <a:ext cx="7595731" cy="41962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018638" y="5774724"/>
              <a:ext cx="1087394" cy="502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605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childTnLst>
                                  <p:subTnLst>
                                    <p:set>
                                      <p:cBhvr override="childStyle">
                                        <p:cTn dur="1" fill="hold" display="0" masterRel="nextClick" afterEffect="1"/>
                                        <p:tgtEl>
                                          <p:spTgt spid="819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506828"/>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357" y="-9339"/>
            <a:ext cx="8254188" cy="1384995"/>
          </a:xfrm>
          <a:prstGeom prst="rect">
            <a:avLst/>
          </a:prstGeom>
          <a:noFill/>
        </p:spPr>
        <p:txBody>
          <a:bodyPr wrap="square" rtlCol="0">
            <a:spAutoFit/>
          </a:bodyPr>
          <a:lstStyle/>
          <a:p>
            <a:r>
              <a:rPr lang="en-US" sz="4200">
                <a:solidFill>
                  <a:prstClr val="black"/>
                </a:solidFill>
                <a:latin typeface="Century Gothic" panose="020B0502020202020204" pitchFamily="34" charset="0"/>
                <a:cs typeface="Arial" pitchFamily="34" charset="0"/>
              </a:rPr>
              <a:t>How can we use math to save monarchs?</a:t>
            </a:r>
          </a:p>
        </p:txBody>
      </p:sp>
      <p:sp>
        <p:nvSpPr>
          <p:cNvPr id="5" name="TextBox 4"/>
          <p:cNvSpPr txBox="1"/>
          <p:nvPr/>
        </p:nvSpPr>
        <p:spPr>
          <a:xfrm>
            <a:off x="444906" y="3002170"/>
            <a:ext cx="8254188" cy="1015663"/>
          </a:xfrm>
          <a:prstGeom prst="rect">
            <a:avLst/>
          </a:prstGeom>
          <a:noFill/>
        </p:spPr>
        <p:txBody>
          <a:bodyPr wrap="square" rtlCol="0">
            <a:spAutoFit/>
          </a:bodyPr>
          <a:lstStyle/>
          <a:p>
            <a:pPr algn="ctr"/>
            <a:r>
              <a:rPr lang="en-US" sz="6000">
                <a:solidFill>
                  <a:prstClr val="black"/>
                </a:solidFill>
                <a:latin typeface="Century Gothic" panose="020B0502020202020204" pitchFamily="34" charset="0"/>
                <a:cs typeface="Arial" pitchFamily="34" charset="0"/>
              </a:rPr>
              <a:t>Let’s use a model!</a:t>
            </a:r>
          </a:p>
        </p:txBody>
      </p:sp>
    </p:spTree>
    <p:extLst>
      <p:ext uri="{BB962C8B-B14F-4D97-AF65-F5344CB8AC3E}">
        <p14:creationId xmlns:p14="http://schemas.microsoft.com/office/powerpoint/2010/main" val="228476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ctr">
          <a:defRPr sz="2000" dirty="0"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01C94FAB149A4585ED2F5E45A96004" ma:contentTypeVersion="17" ma:contentTypeDescription="Create a new document." ma:contentTypeScope="" ma:versionID="9d63f76cd238862666307b9e0b8d95fc">
  <xsd:schema xmlns:xsd="http://www.w3.org/2001/XMLSchema" xmlns:xs="http://www.w3.org/2001/XMLSchema" xmlns:p="http://schemas.microsoft.com/office/2006/metadata/properties" xmlns:ns2="8a67df07-7928-493c-ab34-38d091a8bebb" xmlns:ns3="df2e9f48-7f07-48a2-b6fa-5d37929085d1" targetNamespace="http://schemas.microsoft.com/office/2006/metadata/properties" ma:root="true" ma:fieldsID="d5f2b7e8beb8eb3ab761ccc6e82b5a21" ns2:_="" ns3:_="">
    <xsd:import namespace="8a67df07-7928-493c-ab34-38d091a8bebb"/>
    <xsd:import namespace="df2e9f48-7f07-48a2-b6fa-5d37929085d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element ref="ns2:MediaServiceDateTaken" minOccurs="0"/>
                <xsd:element ref="ns2:What_x003f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67df07-7928-493c-ab34-38d091a8be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0ad816ea-8460-453a-b1af-cd753e23c00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DateTaken" ma:index="23" nillable="true" ma:displayName="MediaServiceDateTaken" ma:hidden="true" ma:indexed="true" ma:internalName="MediaServiceDateTaken" ma:readOnly="true">
      <xsd:simpleType>
        <xsd:restriction base="dms:Text"/>
      </xsd:simpleType>
    </xsd:element>
    <xsd:element name="What_x003f_" ma:index="24" nillable="true" ma:displayName="What?" ma:format="Dropdown" ma:internalName="What_x003f_">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2e9f48-7f07-48a2-b6fa-5d37929085d1"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541a22f-4549-4213-8f9f-ce0d47f42044}" ma:internalName="TaxCatchAll" ma:showField="CatchAllData" ma:web="df2e9f48-7f07-48a2-b6fa-5d37929085d1">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f2e9f48-7f07-48a2-b6fa-5d37929085d1" xsi:nil="true"/>
    <lcf76f155ced4ddcb4097134ff3c332f xmlns="8a67df07-7928-493c-ab34-38d091a8bebb">
      <Terms xmlns="http://schemas.microsoft.com/office/infopath/2007/PartnerControls"/>
    </lcf76f155ced4ddcb4097134ff3c332f>
    <What_x003f_ xmlns="8a67df07-7928-493c-ab34-38d091a8beb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893D33-EA39-4FF9-A983-DF5AE30697CB}"/>
</file>

<file path=customXml/itemProps2.xml><?xml version="1.0" encoding="utf-8"?>
<ds:datastoreItem xmlns:ds="http://schemas.openxmlformats.org/officeDocument/2006/customXml" ds:itemID="{16238ED6-6114-4B69-A323-CD266B3BE01D}">
  <ds:schemaRefs>
    <ds:schemaRef ds:uri="8a67df07-7928-493c-ab34-38d091a8bebb"/>
    <ds:schemaRef ds:uri="df2e9f48-7f07-48a2-b6fa-5d37929085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B59F584-9E0A-4D66-B64C-E528BF3A3E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23</Slides>
  <Notes>21</Notes>
  <HiddenSlides>0</HiddenSlide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Office Theme</vt:lpstr>
      <vt:lpstr>Default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Saunders</dc:creator>
  <cp:revision>104</cp:revision>
  <dcterms:created xsi:type="dcterms:W3CDTF">2018-02-21T16:22:52Z</dcterms:created>
  <dcterms:modified xsi:type="dcterms:W3CDTF">2025-02-10T18:33:10Z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0x010100FA01C94FAB149A4585ED2F5E45A96004</vt:lpwstr>
  </property>
  <property fmtid="{D5CDD505-2E9C-101B-9397-08002B2CF9AE}" pid="3" name="MediaServiceImageTags">
    <vt:lpwstr/>
  </property>
</Properties>
</file>